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8" r:id="rId3"/>
    <p:sldId id="296" r:id="rId4"/>
    <p:sldId id="259" r:id="rId5"/>
    <p:sldId id="264" r:id="rId6"/>
    <p:sldId id="300" r:id="rId7"/>
    <p:sldId id="265" r:id="rId8"/>
    <p:sldId id="266" r:id="rId9"/>
    <p:sldId id="267" r:id="rId10"/>
    <p:sldId id="301" r:id="rId11"/>
    <p:sldId id="269" r:id="rId12"/>
    <p:sldId id="268" r:id="rId13"/>
    <p:sldId id="302" r:id="rId14"/>
    <p:sldId id="270" r:id="rId15"/>
    <p:sldId id="272" r:id="rId16"/>
    <p:sldId id="273" r:id="rId17"/>
    <p:sldId id="274" r:id="rId18"/>
    <p:sldId id="275" r:id="rId19"/>
    <p:sldId id="303" r:id="rId20"/>
    <p:sldId id="304" r:id="rId21"/>
    <p:sldId id="276" r:id="rId22"/>
    <p:sldId id="277" r:id="rId23"/>
    <p:sldId id="278" r:id="rId24"/>
    <p:sldId id="320" r:id="rId25"/>
    <p:sldId id="285" r:id="rId26"/>
    <p:sldId id="286" r:id="rId27"/>
    <p:sldId id="287" r:id="rId28"/>
    <p:sldId id="288" r:id="rId29"/>
    <p:sldId id="290" r:id="rId30"/>
    <p:sldId id="279" r:id="rId31"/>
    <p:sldId id="280" r:id="rId32"/>
    <p:sldId id="291" r:id="rId33"/>
    <p:sldId id="292" r:id="rId34"/>
    <p:sldId id="297" r:id="rId35"/>
    <p:sldId id="281" r:id="rId36"/>
    <p:sldId id="282" r:id="rId37"/>
    <p:sldId id="294" r:id="rId38"/>
    <p:sldId id="315" r:id="rId39"/>
    <p:sldId id="319" r:id="rId40"/>
    <p:sldId id="283" r:id="rId41"/>
    <p:sldId id="312" r:id="rId42"/>
    <p:sldId id="295" r:id="rId43"/>
    <p:sldId id="306" r:id="rId44"/>
    <p:sldId id="313" r:id="rId45"/>
    <p:sldId id="307" r:id="rId46"/>
    <p:sldId id="308" r:id="rId47"/>
    <p:sldId id="309" r:id="rId48"/>
    <p:sldId id="310" r:id="rId49"/>
    <p:sldId id="311" r:id="rId50"/>
    <p:sldId id="314" r:id="rId51"/>
    <p:sldId id="284" r:id="rId52"/>
    <p:sldId id="298" r:id="rId53"/>
    <p:sldId id="305" r:id="rId54"/>
    <p:sldId id="317" r:id="rId55"/>
    <p:sldId id="318" r:id="rId56"/>
    <p:sldId id="299" r:id="rId57"/>
    <p:sldId id="263" r:id="rId58"/>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44" autoAdjust="0"/>
  </p:normalViewPr>
  <p:slideViewPr>
    <p:cSldViewPr snapToGrid="0">
      <p:cViewPr varScale="1">
        <p:scale>
          <a:sx n="81" d="100"/>
          <a:sy n="81" d="100"/>
        </p:scale>
        <p:origin x="96"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Nº </a:t>
            </a:r>
            <a:r>
              <a:rPr lang="en-US" dirty="0" smtClean="0"/>
              <a:t>ÁRBOLES POR DISTRITO</a:t>
            </a:r>
            <a:endParaRPr lang="en-US" dirty="0"/>
          </a:p>
        </c:rich>
      </c:tx>
      <c:layout>
        <c:manualLayout>
          <c:xMode val="edge"/>
          <c:yMode val="edge"/>
          <c:x val="0.3000749718071499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0945366256099301"/>
          <c:y val="0.19833005408484258"/>
          <c:w val="0.8766028360673993"/>
          <c:h val="0.69965909253462721"/>
        </c:manualLayout>
      </c:layout>
      <c:barChart>
        <c:barDir val="col"/>
        <c:grouping val="clustered"/>
        <c:varyColors val="0"/>
        <c:ser>
          <c:idx val="0"/>
          <c:order val="0"/>
          <c:tx>
            <c:strRef>
              <c:f>Hoja1!$B$1</c:f>
              <c:strCache>
                <c:ptCount val="1"/>
                <c:pt idx="0">
                  <c:v>Nº ÁRBOLES</c:v>
                </c:pt>
              </c:strCache>
            </c:strRef>
          </c:tx>
          <c:spPr>
            <a:solidFill>
              <a:schemeClr val="accent6"/>
            </a:solidFill>
            <a:ln>
              <a:solidFill>
                <a:schemeClr val="accent6">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JMD I</c:v>
                </c:pt>
                <c:pt idx="1">
                  <c:v>JMDII</c:v>
                </c:pt>
                <c:pt idx="2">
                  <c:v>JMDIII</c:v>
                </c:pt>
                <c:pt idx="3">
                  <c:v>JMDIV</c:v>
                </c:pt>
                <c:pt idx="4">
                  <c:v>JMDV</c:v>
                </c:pt>
                <c:pt idx="5">
                  <c:v>OTROS</c:v>
                </c:pt>
              </c:strCache>
            </c:strRef>
          </c:cat>
          <c:val>
            <c:numRef>
              <c:f>Hoja1!$B$2:$B$7</c:f>
              <c:numCache>
                <c:formatCode>#,##0</c:formatCode>
                <c:ptCount val="6"/>
                <c:pt idx="0">
                  <c:v>5484</c:v>
                </c:pt>
                <c:pt idx="1">
                  <c:v>11581</c:v>
                </c:pt>
                <c:pt idx="2">
                  <c:v>13510</c:v>
                </c:pt>
                <c:pt idx="3">
                  <c:v>11203</c:v>
                </c:pt>
                <c:pt idx="4">
                  <c:v>5059</c:v>
                </c:pt>
                <c:pt idx="5">
                  <c:v>62</c:v>
                </c:pt>
              </c:numCache>
            </c:numRef>
          </c:val>
        </c:ser>
        <c:dLbls>
          <c:dLblPos val="outEnd"/>
          <c:showLegendKey val="0"/>
          <c:showVal val="1"/>
          <c:showCatName val="0"/>
          <c:showSerName val="0"/>
          <c:showPercent val="0"/>
          <c:showBubbleSize val="0"/>
        </c:dLbls>
        <c:gapWidth val="219"/>
        <c:overlap val="-27"/>
        <c:axId val="172070352"/>
        <c:axId val="171726912"/>
      </c:barChart>
      <c:catAx>
        <c:axId val="17207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71726912"/>
        <c:crosses val="autoZero"/>
        <c:auto val="1"/>
        <c:lblAlgn val="ctr"/>
        <c:lblOffset val="100"/>
        <c:noMultiLvlLbl val="0"/>
      </c:catAx>
      <c:valAx>
        <c:axId val="171726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72070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30046787629806E-2"/>
          <c:y val="2.391927693991229E-2"/>
          <c:w val="0.91508444596599336"/>
          <c:h val="0.86581827643801579"/>
        </c:manualLayout>
      </c:layout>
      <c:barChart>
        <c:barDir val="col"/>
        <c:grouping val="clustered"/>
        <c:varyColors val="0"/>
        <c:ser>
          <c:idx val="0"/>
          <c:order val="0"/>
          <c:tx>
            <c:strRef>
              <c:f>Hoja1!$C$4</c:f>
              <c:strCache>
                <c:ptCount val="1"/>
                <c:pt idx="0">
                  <c:v>Nº de apeos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Hoja1!$B$5:$B$12</c:f>
              <c:numCache>
                <c:formatCode>General</c:formatCode>
                <c:ptCount val="8"/>
                <c:pt idx="0">
                  <c:v>2012</c:v>
                </c:pt>
                <c:pt idx="1">
                  <c:v>2013</c:v>
                </c:pt>
                <c:pt idx="2">
                  <c:v>2014</c:v>
                </c:pt>
                <c:pt idx="3">
                  <c:v>2015</c:v>
                </c:pt>
                <c:pt idx="4">
                  <c:v>2016</c:v>
                </c:pt>
                <c:pt idx="5">
                  <c:v>2017</c:v>
                </c:pt>
                <c:pt idx="6">
                  <c:v>2018</c:v>
                </c:pt>
                <c:pt idx="7" formatCode="mmm\-yy">
                  <c:v>43556</c:v>
                </c:pt>
              </c:numCache>
            </c:numRef>
          </c:cat>
          <c:val>
            <c:numRef>
              <c:f>Hoja1!$C$5:$C$12</c:f>
              <c:numCache>
                <c:formatCode>General</c:formatCode>
                <c:ptCount val="8"/>
                <c:pt idx="0">
                  <c:v>199</c:v>
                </c:pt>
                <c:pt idx="1">
                  <c:v>272</c:v>
                </c:pt>
                <c:pt idx="2">
                  <c:v>185</c:v>
                </c:pt>
                <c:pt idx="3">
                  <c:v>184</c:v>
                </c:pt>
                <c:pt idx="4">
                  <c:v>197</c:v>
                </c:pt>
                <c:pt idx="5">
                  <c:v>195</c:v>
                </c:pt>
                <c:pt idx="6">
                  <c:v>288</c:v>
                </c:pt>
                <c:pt idx="7">
                  <c:v>263</c:v>
                </c:pt>
              </c:numCache>
            </c:numRef>
          </c:val>
        </c:ser>
        <c:dLbls>
          <c:showLegendKey val="0"/>
          <c:showVal val="0"/>
          <c:showCatName val="0"/>
          <c:showSerName val="0"/>
          <c:showPercent val="0"/>
          <c:showBubbleSize val="0"/>
        </c:dLbls>
        <c:gapWidth val="219"/>
        <c:overlap val="-27"/>
        <c:axId val="172686776"/>
        <c:axId val="171875712"/>
      </c:barChart>
      <c:catAx>
        <c:axId val="17268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171875712"/>
        <c:crosses val="autoZero"/>
        <c:auto val="1"/>
        <c:lblAlgn val="ctr"/>
        <c:lblOffset val="100"/>
        <c:noMultiLvlLbl val="0"/>
      </c:catAx>
      <c:valAx>
        <c:axId val="17187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17268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Hoja1!$C$47</c:f>
              <c:strCache>
                <c:ptCount val="1"/>
                <c:pt idx="0">
                  <c:v>Plantaciones</c:v>
                </c:pt>
              </c:strCache>
            </c:strRef>
          </c:tx>
          <c:spPr>
            <a:solidFill>
              <a:schemeClr val="accent6">
                <a:lumMod val="60000"/>
                <a:lumOff val="40000"/>
              </a:schemeClr>
            </a:solidFill>
            <a:ln>
              <a:solidFill>
                <a:schemeClr val="accent3">
                  <a:lumMod val="50000"/>
                </a:schemeClr>
              </a:solidFill>
            </a:ln>
            <a:effectLst/>
          </c:spPr>
          <c:invertIfNegative val="0"/>
          <c:dLbls>
            <c:dLbl>
              <c:idx val="4"/>
              <c:tx>
                <c:rich>
                  <a:bodyPr/>
                  <a:lstStyle/>
                  <a:p>
                    <a:r>
                      <a:rPr lang="en-US"/>
                      <a:t>783</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9C6-4E90-B9E5-21163AA1384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tx1"/>
                </a:solidFill>
                <a:prstDash val="solid"/>
              </a:ln>
              <a:effectLst/>
            </c:spPr>
            <c:trendlineType val="linear"/>
            <c:dispRSqr val="0"/>
            <c:dispEq val="0"/>
          </c:trendline>
          <c:cat>
            <c:numRef>
              <c:f>Hoja1!$B$48:$B$53</c:f>
              <c:numCache>
                <c:formatCode>General</c:formatCode>
                <c:ptCount val="6"/>
                <c:pt idx="0">
                  <c:v>2014</c:v>
                </c:pt>
                <c:pt idx="1">
                  <c:v>2015</c:v>
                </c:pt>
                <c:pt idx="2">
                  <c:v>2016</c:v>
                </c:pt>
                <c:pt idx="3">
                  <c:v>2017</c:v>
                </c:pt>
                <c:pt idx="4">
                  <c:v>2018</c:v>
                </c:pt>
                <c:pt idx="5" formatCode="mmm\-yy">
                  <c:v>43556</c:v>
                </c:pt>
              </c:numCache>
            </c:numRef>
          </c:cat>
          <c:val>
            <c:numRef>
              <c:f>Hoja1!$C$48:$C$53</c:f>
              <c:numCache>
                <c:formatCode>General</c:formatCode>
                <c:ptCount val="6"/>
                <c:pt idx="0">
                  <c:v>413</c:v>
                </c:pt>
                <c:pt idx="1">
                  <c:v>442</c:v>
                </c:pt>
                <c:pt idx="2">
                  <c:v>1019</c:v>
                </c:pt>
                <c:pt idx="3">
                  <c:v>714</c:v>
                </c:pt>
                <c:pt idx="4">
                  <c:v>783</c:v>
                </c:pt>
                <c:pt idx="5">
                  <c:v>1014</c:v>
                </c:pt>
              </c:numCache>
            </c:numRef>
          </c:val>
          <c:extLst xmlns:c16r2="http://schemas.microsoft.com/office/drawing/2015/06/chart">
            <c:ext xmlns:c16="http://schemas.microsoft.com/office/drawing/2014/chart" uri="{C3380CC4-5D6E-409C-BE32-E72D297353CC}">
              <c16:uniqueId val="{00000002-89C6-4E90-B9E5-21163AA1384E}"/>
            </c:ext>
          </c:extLst>
        </c:ser>
        <c:dLbls>
          <c:dLblPos val="outEnd"/>
          <c:showLegendKey val="0"/>
          <c:showVal val="1"/>
          <c:showCatName val="0"/>
          <c:showSerName val="0"/>
          <c:showPercent val="0"/>
          <c:showBubbleSize val="0"/>
        </c:dLbls>
        <c:gapWidth val="219"/>
        <c:overlap val="-27"/>
        <c:axId val="227514240"/>
        <c:axId val="227514624"/>
      </c:barChart>
      <c:catAx>
        <c:axId val="22751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227514624"/>
        <c:crosses val="autoZero"/>
        <c:auto val="1"/>
        <c:lblAlgn val="ctr"/>
        <c:lblOffset val="100"/>
        <c:noMultiLvlLbl val="0"/>
      </c:catAx>
      <c:valAx>
        <c:axId val="22751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22751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Hoja1!$C$37</c:f>
              <c:strCache>
                <c:ptCount val="1"/>
                <c:pt idx="0">
                  <c:v>Apeos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Hoja1!$B$38:$B$43</c:f>
              <c:numCache>
                <c:formatCode>General</c:formatCode>
                <c:ptCount val="6"/>
                <c:pt idx="0">
                  <c:v>2014</c:v>
                </c:pt>
                <c:pt idx="1">
                  <c:v>2015</c:v>
                </c:pt>
                <c:pt idx="2">
                  <c:v>2016</c:v>
                </c:pt>
                <c:pt idx="3">
                  <c:v>2017</c:v>
                </c:pt>
                <c:pt idx="4">
                  <c:v>2018</c:v>
                </c:pt>
                <c:pt idx="5" formatCode="mmm\-yy">
                  <c:v>43556</c:v>
                </c:pt>
              </c:numCache>
            </c:numRef>
          </c:cat>
          <c:val>
            <c:numRef>
              <c:f>Hoja1!$C$38:$C$43</c:f>
              <c:numCache>
                <c:formatCode>General</c:formatCode>
                <c:ptCount val="6"/>
                <c:pt idx="0">
                  <c:v>185</c:v>
                </c:pt>
                <c:pt idx="1">
                  <c:v>184</c:v>
                </c:pt>
                <c:pt idx="2">
                  <c:v>197</c:v>
                </c:pt>
                <c:pt idx="3">
                  <c:v>195</c:v>
                </c:pt>
                <c:pt idx="4">
                  <c:v>288</c:v>
                </c:pt>
                <c:pt idx="5">
                  <c:v>263</c:v>
                </c:pt>
              </c:numCache>
            </c:numRef>
          </c:val>
          <c:extLst xmlns:c16r2="http://schemas.microsoft.com/office/drawing/2015/06/chart">
            <c:ext xmlns:c16="http://schemas.microsoft.com/office/drawing/2014/chart" uri="{C3380CC4-5D6E-409C-BE32-E72D297353CC}">
              <c16:uniqueId val="{00000000-524E-4151-8D19-AFDF4AD4917E}"/>
            </c:ext>
          </c:extLst>
        </c:ser>
        <c:ser>
          <c:idx val="1"/>
          <c:order val="1"/>
          <c:tx>
            <c:strRef>
              <c:f>Hoja1!$D$37</c:f>
              <c:strCache>
                <c:ptCount val="1"/>
                <c:pt idx="0">
                  <c:v>Plantaciones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Hoja1!$B$38:$B$43</c:f>
              <c:numCache>
                <c:formatCode>General</c:formatCode>
                <c:ptCount val="6"/>
                <c:pt idx="0">
                  <c:v>2014</c:v>
                </c:pt>
                <c:pt idx="1">
                  <c:v>2015</c:v>
                </c:pt>
                <c:pt idx="2">
                  <c:v>2016</c:v>
                </c:pt>
                <c:pt idx="3">
                  <c:v>2017</c:v>
                </c:pt>
                <c:pt idx="4">
                  <c:v>2018</c:v>
                </c:pt>
                <c:pt idx="5" formatCode="mmm\-yy">
                  <c:v>43556</c:v>
                </c:pt>
              </c:numCache>
            </c:numRef>
          </c:cat>
          <c:val>
            <c:numRef>
              <c:f>Hoja1!$D$38:$D$43</c:f>
              <c:numCache>
                <c:formatCode>General</c:formatCode>
                <c:ptCount val="6"/>
                <c:pt idx="0">
                  <c:v>413</c:v>
                </c:pt>
                <c:pt idx="1">
                  <c:v>442</c:v>
                </c:pt>
                <c:pt idx="2">
                  <c:v>1019</c:v>
                </c:pt>
                <c:pt idx="3">
                  <c:v>714</c:v>
                </c:pt>
                <c:pt idx="4">
                  <c:v>783</c:v>
                </c:pt>
                <c:pt idx="5">
                  <c:v>1014</c:v>
                </c:pt>
              </c:numCache>
            </c:numRef>
          </c:val>
          <c:extLst xmlns:c16r2="http://schemas.microsoft.com/office/drawing/2015/06/chart">
            <c:ext xmlns:c16="http://schemas.microsoft.com/office/drawing/2014/chart" uri="{C3380CC4-5D6E-409C-BE32-E72D297353CC}">
              <c16:uniqueId val="{00000001-524E-4151-8D19-AFDF4AD4917E}"/>
            </c:ext>
          </c:extLst>
        </c:ser>
        <c:dLbls>
          <c:dLblPos val="ctr"/>
          <c:showLegendKey val="0"/>
          <c:showVal val="1"/>
          <c:showCatName val="0"/>
          <c:showSerName val="0"/>
          <c:showPercent val="0"/>
          <c:showBubbleSize val="0"/>
        </c:dLbls>
        <c:gapWidth val="150"/>
        <c:overlap val="100"/>
        <c:axId val="227581936"/>
        <c:axId val="171897664"/>
      </c:barChart>
      <c:catAx>
        <c:axId val="22758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171897664"/>
        <c:crosses val="autoZero"/>
        <c:auto val="1"/>
        <c:lblAlgn val="ctr"/>
        <c:lblOffset val="100"/>
        <c:noMultiLvlLbl val="0"/>
      </c:catAx>
      <c:valAx>
        <c:axId val="17189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22758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zero"/>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Hoja1!$B$17</c:f>
              <c:strCache>
                <c:ptCount val="1"/>
                <c:pt idx="0">
                  <c:v>ALCORQUES VACÍOS POR DISTRITOS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92D-426D-8524-965D57AE286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92D-426D-8524-965D57AE286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92D-426D-8524-965D57AE286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92D-426D-8524-965D57AE286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92D-426D-8524-965D57AE286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Hoja1!$A$18:$A$22</c:f>
              <c:strCache>
                <c:ptCount val="5"/>
                <c:pt idx="0">
                  <c:v>DISTRITO I</c:v>
                </c:pt>
                <c:pt idx="1">
                  <c:v>DISTRITO II</c:v>
                </c:pt>
                <c:pt idx="2">
                  <c:v>DISTRITO III</c:v>
                </c:pt>
                <c:pt idx="3">
                  <c:v>DISTRITO IV</c:v>
                </c:pt>
                <c:pt idx="4">
                  <c:v>DISTRITO V</c:v>
                </c:pt>
              </c:strCache>
            </c:strRef>
          </c:cat>
          <c:val>
            <c:numRef>
              <c:f>Hoja1!$B$18:$B$22</c:f>
              <c:numCache>
                <c:formatCode>General</c:formatCode>
                <c:ptCount val="5"/>
                <c:pt idx="0">
                  <c:v>93</c:v>
                </c:pt>
                <c:pt idx="1">
                  <c:v>212</c:v>
                </c:pt>
                <c:pt idx="2">
                  <c:v>235</c:v>
                </c:pt>
                <c:pt idx="3">
                  <c:v>433</c:v>
                </c:pt>
                <c:pt idx="4">
                  <c:v>207</c:v>
                </c:pt>
              </c:numCache>
            </c:numRef>
          </c:val>
          <c:extLst xmlns:c16r2="http://schemas.microsoft.com/office/drawing/2015/06/chart">
            <c:ext xmlns:c16="http://schemas.microsoft.com/office/drawing/2014/chart" uri="{C3380CC4-5D6E-409C-BE32-E72D297353CC}">
              <c16:uniqueId val="{0000000A-992D-426D-8524-965D57AE286C}"/>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5325707480448834E-2"/>
          <c:y val="0.77943430102477695"/>
          <c:w val="0.76206770381373878"/>
          <c:h val="0.1995177195260062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zero"/>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es-ES"/>
          </a:p>
        </p:txBody>
      </p:sp>
      <p:sp>
        <p:nvSpPr>
          <p:cNvPr id="3" name="Marcador de fech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1E8259F9-7BFB-4971-B236-912F670C827E}" type="datetimeFigureOut">
              <a:rPr lang="es-ES" smtClean="0"/>
              <a:pPr/>
              <a:t>07/05/2019</a:t>
            </a:fld>
            <a:endParaRPr lang="es-ES"/>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s-ES"/>
          </a:p>
        </p:txBody>
      </p:sp>
      <p:sp>
        <p:nvSpPr>
          <p:cNvPr id="5" name="Marcador de notas 4"/>
          <p:cNvSpPr>
            <a:spLocks noGrp="1"/>
          </p:cNvSpPr>
          <p:nvPr>
            <p:ph type="body" sz="quarter" idx="3"/>
          </p:nvPr>
        </p:nvSpPr>
        <p:spPr>
          <a:xfrm>
            <a:off x="709599" y="4924989"/>
            <a:ext cx="5680103" cy="4029684"/>
          </a:xfrm>
          <a:prstGeom prst="rect">
            <a:avLst/>
          </a:prstGeom>
        </p:spPr>
        <p:txBody>
          <a:bodyPr vert="horz" lIns="94768" tIns="47384" rIns="94768" bIns="4738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2309"/>
            <a:ext cx="3077137" cy="512304"/>
          </a:xfrm>
          <a:prstGeom prst="rect">
            <a:avLst/>
          </a:prstGeom>
        </p:spPr>
        <p:txBody>
          <a:bodyPr vert="horz" lIns="94768" tIns="47384" rIns="94768" bIns="47384"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0506" y="9722309"/>
            <a:ext cx="3077137" cy="512304"/>
          </a:xfrm>
          <a:prstGeom prst="rect">
            <a:avLst/>
          </a:prstGeom>
        </p:spPr>
        <p:txBody>
          <a:bodyPr vert="horz" lIns="94768" tIns="47384" rIns="94768" bIns="47384" rtlCol="0" anchor="b"/>
          <a:lstStyle>
            <a:lvl1pPr algn="r">
              <a:defRPr sz="1200"/>
            </a:lvl1pPr>
          </a:lstStyle>
          <a:p>
            <a:fld id="{78E2D659-7E88-4B03-B4B7-AF69A552D236}" type="slidenum">
              <a:rPr lang="es-ES" smtClean="0"/>
              <a:pPr/>
              <a:t>‹Nº›</a:t>
            </a:fld>
            <a:endParaRPr lang="es-ES"/>
          </a:p>
        </p:txBody>
      </p:sp>
    </p:spTree>
    <p:extLst>
      <p:ext uri="{BB962C8B-B14F-4D97-AF65-F5344CB8AC3E}">
        <p14:creationId xmlns:p14="http://schemas.microsoft.com/office/powerpoint/2010/main" val="329751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8E2D659-7E88-4B03-B4B7-AF69A552D236}" type="slidenum">
              <a:rPr lang="es-ES" smtClean="0"/>
              <a:pPr/>
              <a:t>37</a:t>
            </a:fld>
            <a:endParaRPr lang="es-ES"/>
          </a:p>
        </p:txBody>
      </p:sp>
    </p:spTree>
    <p:extLst>
      <p:ext uri="{BB962C8B-B14F-4D97-AF65-F5344CB8AC3E}">
        <p14:creationId xmlns:p14="http://schemas.microsoft.com/office/powerpoint/2010/main" val="166748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8E2D659-7E88-4B03-B4B7-AF69A552D236}" type="slidenum">
              <a:rPr lang="es-ES" smtClean="0"/>
              <a:pPr/>
              <a:t>38</a:t>
            </a:fld>
            <a:endParaRPr lang="es-ES"/>
          </a:p>
        </p:txBody>
      </p:sp>
    </p:spTree>
    <p:extLst>
      <p:ext uri="{BB962C8B-B14F-4D97-AF65-F5344CB8AC3E}">
        <p14:creationId xmlns:p14="http://schemas.microsoft.com/office/powerpoint/2010/main" val="166748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8E2D659-7E88-4B03-B4B7-AF69A552D236}" type="slidenum">
              <a:rPr lang="es-ES" smtClean="0"/>
              <a:pPr/>
              <a:t>39</a:t>
            </a:fld>
            <a:endParaRPr lang="es-ES"/>
          </a:p>
        </p:txBody>
      </p:sp>
    </p:spTree>
    <p:extLst>
      <p:ext uri="{BB962C8B-B14F-4D97-AF65-F5344CB8AC3E}">
        <p14:creationId xmlns:p14="http://schemas.microsoft.com/office/powerpoint/2010/main" val="391191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153483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207816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219941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281262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27359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148108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302653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422265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346844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288037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BB53120-2843-439F-8E55-2CFE80EB59BF}" type="datetimeFigureOut">
              <a:rPr lang="es-ES" smtClean="0"/>
              <a:pPr/>
              <a:t>07/05/2019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A4C32A5-55FD-4348-9C89-1876BE188660}" type="slidenum">
              <a:rPr lang="es-ES" smtClean="0"/>
              <a:pPr/>
              <a:t>‹Nº›</a:t>
            </a:fld>
            <a:endParaRPr lang="es-ES"/>
          </a:p>
        </p:txBody>
      </p:sp>
    </p:spTree>
    <p:extLst>
      <p:ext uri="{BB962C8B-B14F-4D97-AF65-F5344CB8AC3E}">
        <p14:creationId xmlns:p14="http://schemas.microsoft.com/office/powerpoint/2010/main" val="294519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53120-2843-439F-8E55-2CFE80EB59BF}" type="datetimeFigureOut">
              <a:rPr lang="es-ES" smtClean="0"/>
              <a:pPr/>
              <a:t>07/05/2019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C32A5-55FD-4348-9C89-1876BE188660}" type="slidenum">
              <a:rPr lang="es-ES" smtClean="0"/>
              <a:pPr/>
              <a:t>‹Nº›</a:t>
            </a:fld>
            <a:endParaRPr lang="es-ES"/>
          </a:p>
        </p:txBody>
      </p:sp>
    </p:spTree>
    <p:extLst>
      <p:ext uri="{BB962C8B-B14F-4D97-AF65-F5344CB8AC3E}">
        <p14:creationId xmlns:p14="http://schemas.microsoft.com/office/powerpoint/2010/main" val="272710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chart" Target="../charts/chart2.xml"/></Relationships>
</file>

<file path=ppt/slides/_rels/slide3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chart" Target="../charts/chart3.xml"/></Relationships>
</file>

<file path=ppt/slides/_rels/slide3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chart" Target="../charts/chart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www.eea.europa.eu/themes/sustainability-transitions/urban-environment/urban-green-infrastructure/urban-green-infrastructure-1"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8374" y="2433918"/>
            <a:ext cx="9144000" cy="2399707"/>
          </a:xfrm>
        </p:spPr>
        <p:txBody>
          <a:bodyPr>
            <a:normAutofit/>
          </a:bodyPr>
          <a:lstStyle/>
          <a:p>
            <a:r>
              <a:rPr lang="es-ES" b="1" dirty="0">
                <a:solidFill>
                  <a:schemeClr val="accent6">
                    <a:lumMod val="50000"/>
                  </a:schemeClr>
                </a:solidFill>
              </a:rPr>
              <a:t>LA GESTIÓN DEL ARBOLADO EN ALCALÁ DE HENARES</a:t>
            </a:r>
            <a:endParaRPr lang="es-ES" dirty="0">
              <a:solidFill>
                <a:schemeClr val="accent6">
                  <a:lumMod val="5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388" y="6018517"/>
            <a:ext cx="2061972" cy="549859"/>
          </a:xfrm>
          <a:prstGeom prst="rect">
            <a:avLst/>
          </a:prstGeom>
        </p:spPr>
      </p:pic>
      <p:pic>
        <p:nvPicPr>
          <p:cNvPr id="1026" name="Picture 2" descr="S6001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73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1793174" y="2609088"/>
            <a:ext cx="8063520" cy="4076720"/>
          </a:xfrm>
        </p:spPr>
        <p:txBody>
          <a:bodyPr numCol="1">
            <a:noAutofit/>
          </a:bodyPr>
          <a:lstStyle/>
          <a:p>
            <a:r>
              <a:rPr lang="es-ES" sz="3200" b="1" dirty="0"/>
              <a:t>Beneficios ambientales:</a:t>
            </a:r>
          </a:p>
          <a:p>
            <a:endParaRPr lang="es-ES" sz="1050" dirty="0"/>
          </a:p>
          <a:p>
            <a:pPr algn="just"/>
            <a:r>
              <a:rPr lang="es-ES" sz="2800" dirty="0"/>
              <a:t>- Absorbe y </a:t>
            </a:r>
            <a:r>
              <a:rPr lang="es-ES" sz="2800" dirty="0">
                <a:sym typeface="Symbol" panose="05050102010706020507" pitchFamily="18" charset="2"/>
              </a:rPr>
              <a:t>disminuye </a:t>
            </a:r>
            <a:r>
              <a:rPr lang="es-ES" sz="2800" dirty="0"/>
              <a:t>la reverberación térmica de los materiales de construcción, genera ahorro energético.</a:t>
            </a:r>
          </a:p>
          <a:p>
            <a:pPr algn="just"/>
            <a:r>
              <a:rPr lang="es-ES" sz="2800" dirty="0"/>
              <a:t>- Genera oxígeno y consume anhídrido carbónico. </a:t>
            </a:r>
          </a:p>
          <a:p>
            <a:pPr algn="just"/>
            <a:r>
              <a:rPr lang="es-ES" sz="2800" dirty="0"/>
              <a:t>- Retiene y reduce el nivel de polvo y de agentes contaminantes.</a:t>
            </a:r>
          </a:p>
          <a:p>
            <a:pPr algn="just"/>
            <a:r>
              <a:rPr lang="es-ES" sz="2800" dirty="0"/>
              <a:t>-Genera pequeñas corrientes de convección que renuevan el aire urbano. </a:t>
            </a:r>
          </a:p>
          <a:p>
            <a:pPr algn="just"/>
            <a:r>
              <a:rPr lang="es-ES" sz="2800" dirty="0"/>
              <a:t> </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27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1170590" y="2840419"/>
            <a:ext cx="9570720" cy="3767328"/>
          </a:xfrm>
        </p:spPr>
        <p:txBody>
          <a:bodyPr numCol="1">
            <a:normAutofit/>
          </a:bodyPr>
          <a:lstStyle/>
          <a:p>
            <a:r>
              <a:rPr lang="es-ES" sz="3200" b="1" dirty="0"/>
              <a:t>Beneficios ecológicos:</a:t>
            </a:r>
          </a:p>
          <a:p>
            <a:pPr algn="just"/>
            <a:endParaRPr lang="es-ES" sz="1200" b="1" dirty="0"/>
          </a:p>
          <a:p>
            <a:pPr algn="just"/>
            <a:r>
              <a:rPr lang="es-ES" dirty="0"/>
              <a:t>-</a:t>
            </a:r>
            <a:r>
              <a:rPr lang="es-ES" sz="2800" dirty="0"/>
              <a:t>Aporta biodiversidad al medio urbano. </a:t>
            </a:r>
          </a:p>
          <a:p>
            <a:pPr algn="just"/>
            <a:r>
              <a:rPr lang="es-ES" sz="2800" dirty="0"/>
              <a:t>-Posibilita el asentamiento de la avifauna y otros pequeños animales. </a:t>
            </a:r>
          </a:p>
          <a:p>
            <a:pPr algn="just"/>
            <a:r>
              <a:rPr lang="es-ES" sz="2800" dirty="0"/>
              <a:t>-Permite la continuidad biológica del entorno natural con los parques urbanos. </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59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1580446" y="2759984"/>
            <a:ext cx="9034589" cy="4383023"/>
          </a:xfrm>
        </p:spPr>
        <p:txBody>
          <a:bodyPr numCol="1">
            <a:normAutofit/>
          </a:bodyPr>
          <a:lstStyle/>
          <a:p>
            <a:pPr>
              <a:lnSpc>
                <a:spcPct val="70000"/>
              </a:lnSpc>
            </a:pPr>
            <a:r>
              <a:rPr lang="es-ES" sz="3200" b="1" dirty="0"/>
              <a:t>Beneficios sociales y de salud:</a:t>
            </a:r>
          </a:p>
          <a:p>
            <a:pPr algn="just">
              <a:lnSpc>
                <a:spcPct val="70000"/>
              </a:lnSpc>
            </a:pPr>
            <a:endParaRPr lang="es-ES" b="1" dirty="0"/>
          </a:p>
          <a:p>
            <a:pPr algn="just">
              <a:tabLst>
                <a:tab pos="4754563" algn="l"/>
                <a:tab pos="4937125" algn="l"/>
              </a:tabLst>
            </a:pPr>
            <a:r>
              <a:rPr lang="es-ES" b="1" dirty="0"/>
              <a:t>- </a:t>
            </a:r>
            <a:r>
              <a:rPr lang="es-ES" sz="2800" dirty="0"/>
              <a:t>Hace más amable el medio urbano.</a:t>
            </a:r>
          </a:p>
          <a:p>
            <a:pPr algn="just">
              <a:tabLst>
                <a:tab pos="4754563" algn="l"/>
                <a:tab pos="4937125" algn="l"/>
              </a:tabLst>
            </a:pPr>
            <a:r>
              <a:rPr lang="es-ES" sz="2800" dirty="0"/>
              <a:t>- Confiere carácter público al espacio libre. </a:t>
            </a:r>
          </a:p>
          <a:p>
            <a:pPr algn="just">
              <a:tabLst>
                <a:tab pos="4754563" algn="l"/>
                <a:tab pos="4937125" algn="l"/>
              </a:tabLst>
            </a:pPr>
            <a:r>
              <a:rPr lang="es-ES" sz="2800" dirty="0"/>
              <a:t>- Favorece la privacidad.</a:t>
            </a:r>
          </a:p>
          <a:p>
            <a:pPr algn="just">
              <a:tabLst>
                <a:tab pos="4754563" algn="l"/>
                <a:tab pos="4937125" algn="l"/>
              </a:tabLst>
            </a:pPr>
            <a:r>
              <a:rPr lang="es-ES" sz="2800" dirty="0"/>
              <a:t>- Acerca el medio natural a la realidad urbana.</a:t>
            </a:r>
          </a:p>
          <a:p>
            <a:pPr algn="just">
              <a:tabLst>
                <a:tab pos="4754563" algn="l"/>
                <a:tab pos="4937125" algn="l"/>
              </a:tabLst>
            </a:pPr>
            <a:r>
              <a:rPr lang="es-ES" sz="2800" dirty="0"/>
              <a:t>- Posibilita funciones educativas y culturales.</a:t>
            </a:r>
          </a:p>
          <a:p>
            <a:pPr algn="just">
              <a:lnSpc>
                <a:spcPct val="70000"/>
              </a:lnSpc>
            </a:pPr>
            <a:endParaRPr lang="es-ES" sz="2800" dirty="0"/>
          </a:p>
          <a:p>
            <a:pPr algn="just">
              <a:lnSpc>
                <a:spcPct val="70000"/>
              </a:lnSpc>
            </a:pPr>
            <a:endParaRPr lang="es-ES" sz="2800" dirty="0"/>
          </a:p>
          <a:p>
            <a:pPr algn="just">
              <a:lnSpc>
                <a:spcPct val="70000"/>
              </a:lnSpc>
            </a:pPr>
            <a:endParaRPr lang="es-ES" sz="2800" dirty="0"/>
          </a:p>
          <a:p>
            <a:pPr algn="just">
              <a:lnSpc>
                <a:spcPct val="70000"/>
              </a:lnSpc>
            </a:pPr>
            <a:endParaRPr lang="es-ES" sz="2800" dirty="0"/>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6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1922367" y="2700609"/>
            <a:ext cx="8444799" cy="4383023"/>
          </a:xfrm>
        </p:spPr>
        <p:txBody>
          <a:bodyPr numCol="1">
            <a:normAutofit/>
          </a:bodyPr>
          <a:lstStyle/>
          <a:p>
            <a:pPr>
              <a:lnSpc>
                <a:spcPct val="70000"/>
              </a:lnSpc>
            </a:pPr>
            <a:r>
              <a:rPr lang="es-ES" sz="3200" b="1" dirty="0"/>
              <a:t>Beneficios sociales y de salud:</a:t>
            </a:r>
          </a:p>
          <a:p>
            <a:pPr algn="just">
              <a:lnSpc>
                <a:spcPct val="70000"/>
              </a:lnSpc>
            </a:pPr>
            <a:endParaRPr lang="es-ES" sz="2800" dirty="0"/>
          </a:p>
          <a:p>
            <a:pPr algn="l"/>
            <a:r>
              <a:rPr lang="es-ES" sz="2800" dirty="0"/>
              <a:t>- Posibilita la permanencia y el encuentro en el espacio libre urbano.</a:t>
            </a:r>
          </a:p>
          <a:p>
            <a:pPr algn="l"/>
            <a:r>
              <a:rPr lang="es-ES" sz="2800" dirty="0"/>
              <a:t>- Favorece la salud integral de los ciudadanos.</a:t>
            </a:r>
          </a:p>
          <a:p>
            <a:pPr algn="l"/>
            <a:r>
              <a:rPr lang="es-ES" sz="2800" dirty="0"/>
              <a:t>- Motiva sensaciones psicológicas de relajación, complacencia y bienestar. </a:t>
            </a:r>
          </a:p>
          <a:p>
            <a:pPr algn="l"/>
            <a:r>
              <a:rPr lang="es-ES" sz="2800" dirty="0"/>
              <a:t>- Tiene valor simbólico y da significado al espacio urbano.</a:t>
            </a:r>
          </a:p>
          <a:p>
            <a:pPr algn="l">
              <a:lnSpc>
                <a:spcPct val="70000"/>
              </a:lnSpc>
            </a:pPr>
            <a:endParaRPr lang="es-ES" dirty="0"/>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6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1359407" y="2804793"/>
            <a:ext cx="9570720" cy="3767328"/>
          </a:xfrm>
        </p:spPr>
        <p:txBody>
          <a:bodyPr numCol="1">
            <a:normAutofit/>
          </a:bodyPr>
          <a:lstStyle/>
          <a:p>
            <a:r>
              <a:rPr lang="es-ES" sz="3200" b="1" dirty="0"/>
              <a:t>Beneficios paisajísticos:</a:t>
            </a:r>
          </a:p>
          <a:p>
            <a:endParaRPr lang="es-ES" sz="1050" b="1" dirty="0"/>
          </a:p>
          <a:p>
            <a:pPr algn="just">
              <a:lnSpc>
                <a:spcPct val="100000"/>
              </a:lnSpc>
            </a:pPr>
            <a:r>
              <a:rPr lang="es-ES" sz="2800" dirty="0"/>
              <a:t>- Es un elemento integrador y organizador del espacio urbano. </a:t>
            </a:r>
          </a:p>
          <a:p>
            <a:pPr algn="just">
              <a:lnSpc>
                <a:spcPct val="100000"/>
              </a:lnSpc>
            </a:pPr>
            <a:r>
              <a:rPr lang="es-ES" sz="2800" dirty="0"/>
              <a:t>- Da escala a los edificios. </a:t>
            </a:r>
          </a:p>
          <a:p>
            <a:pPr algn="just">
              <a:lnSpc>
                <a:spcPct val="100000"/>
              </a:lnSpc>
            </a:pPr>
            <a:r>
              <a:rPr lang="es-ES" sz="2800" dirty="0"/>
              <a:t>- Actúa como cubierta de los espacios libres.</a:t>
            </a:r>
          </a:p>
          <a:p>
            <a:pPr algn="just"/>
            <a:endParaRPr lang="es-ES" sz="2800"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78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Importancia de los árboles en Alcalá</a:t>
            </a:r>
            <a:endParaRPr lang="es-ES" sz="4800" dirty="0">
              <a:solidFill>
                <a:schemeClr val="accent6">
                  <a:lumMod val="50000"/>
                </a:schemeClr>
              </a:solidFill>
            </a:endParaRPr>
          </a:p>
        </p:txBody>
      </p:sp>
      <p:sp>
        <p:nvSpPr>
          <p:cNvPr id="3" name="Subtítulo 2"/>
          <p:cNvSpPr>
            <a:spLocks noGrp="1"/>
          </p:cNvSpPr>
          <p:nvPr>
            <p:ph type="subTitle" idx="1"/>
          </p:nvPr>
        </p:nvSpPr>
        <p:spPr>
          <a:xfrm>
            <a:off x="216842" y="2759985"/>
            <a:ext cx="11761797" cy="4535424"/>
          </a:xfrm>
        </p:spPr>
        <p:txBody>
          <a:bodyPr numCol="1">
            <a:normAutofit/>
          </a:bodyPr>
          <a:lstStyle/>
          <a:p>
            <a:pPr algn="just"/>
            <a:r>
              <a:rPr lang="es-ES" sz="2800" dirty="0"/>
              <a:t>El arbolado requiere del cuidado de la ciudad y de su ciudadanía:</a:t>
            </a:r>
          </a:p>
          <a:p>
            <a:pPr algn="just"/>
            <a:endParaRPr lang="es-ES" sz="800" dirty="0"/>
          </a:p>
          <a:p>
            <a:pPr algn="just"/>
            <a:r>
              <a:rPr lang="es-ES" sz="2800" dirty="0"/>
              <a:t>- Reconocerse y valorarse el papel básico que juega en la ciudad. </a:t>
            </a:r>
          </a:p>
          <a:p>
            <a:pPr algn="just"/>
            <a:r>
              <a:rPr lang="es-ES" sz="2800" dirty="0"/>
              <a:t>- La gestión municipal debe conllevar una adecuada planificación, implantación, mantenimiento y protección del arbolado.</a:t>
            </a:r>
          </a:p>
          <a:p>
            <a:pPr algn="just"/>
            <a:r>
              <a:rPr lang="es-ES" sz="2800" dirty="0"/>
              <a:t>- Debe ser respetado, por la ciudadanía y por los diversos agentes que intervienen en el espacio urbano. Ser conocedores de la importancia esencial del árbol en la vida de la ciudad y el marco normativo debe regular y garantizar la vida del árbol en las mejores condiciones posibles. </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81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Importancia de los árboles en Alcalá</a:t>
            </a:r>
            <a:endParaRPr lang="es-ES" sz="4800" dirty="0">
              <a:solidFill>
                <a:schemeClr val="accent6">
                  <a:lumMod val="50000"/>
                </a:schemeClr>
              </a:solidFill>
            </a:endParaRPr>
          </a:p>
        </p:txBody>
      </p:sp>
      <p:sp>
        <p:nvSpPr>
          <p:cNvPr id="3" name="Subtítulo 2"/>
          <p:cNvSpPr>
            <a:spLocks noGrp="1"/>
          </p:cNvSpPr>
          <p:nvPr>
            <p:ph type="subTitle" idx="1"/>
          </p:nvPr>
        </p:nvSpPr>
        <p:spPr>
          <a:xfrm>
            <a:off x="280415" y="2554224"/>
            <a:ext cx="11728704" cy="4303776"/>
          </a:xfrm>
        </p:spPr>
        <p:txBody>
          <a:bodyPr numCol="1">
            <a:normAutofit fontScale="85000" lnSpcReduction="20000"/>
          </a:bodyPr>
          <a:lstStyle/>
          <a:p>
            <a:pPr algn="just">
              <a:lnSpc>
                <a:spcPct val="100000"/>
              </a:lnSpc>
            </a:pPr>
            <a:r>
              <a:rPr lang="es-ES" sz="3600" dirty="0"/>
              <a:t>En cuanto a la </a:t>
            </a:r>
            <a:r>
              <a:rPr lang="es-ES" sz="3600" b="1" dirty="0"/>
              <a:t>gestión</a:t>
            </a:r>
            <a:r>
              <a:rPr lang="es-ES" sz="3600" dirty="0"/>
              <a:t> del arbolado debe ser:</a:t>
            </a:r>
          </a:p>
          <a:p>
            <a:pPr algn="just">
              <a:lnSpc>
                <a:spcPct val="100000"/>
              </a:lnSpc>
            </a:pPr>
            <a:endParaRPr lang="es-ES" sz="1000" dirty="0"/>
          </a:p>
          <a:p>
            <a:pPr algn="just">
              <a:lnSpc>
                <a:spcPct val="100000"/>
              </a:lnSpc>
            </a:pPr>
            <a:r>
              <a:rPr lang="es-ES" sz="3100" dirty="0"/>
              <a:t>- Coordinada y </a:t>
            </a:r>
            <a:r>
              <a:rPr lang="es-ES" sz="3100" b="1" dirty="0"/>
              <a:t>basada en criterios técnicos, y de eficiencia y sostenibilidad</a:t>
            </a:r>
            <a:r>
              <a:rPr lang="es-ES" sz="3100" dirty="0"/>
              <a:t>.</a:t>
            </a:r>
          </a:p>
          <a:p>
            <a:pPr algn="just">
              <a:lnSpc>
                <a:spcPct val="100000"/>
              </a:lnSpc>
            </a:pPr>
            <a:r>
              <a:rPr lang="es-ES" sz="3100" dirty="0"/>
              <a:t>- Fomentar el </a:t>
            </a:r>
            <a:r>
              <a:rPr lang="es-ES" sz="3100" b="1" dirty="0"/>
              <a:t>incremento </a:t>
            </a:r>
            <a:r>
              <a:rPr lang="es-ES" sz="3100" dirty="0"/>
              <a:t>de la calidad vegetativa y la </a:t>
            </a:r>
            <a:r>
              <a:rPr lang="es-ES" sz="3100" b="1" dirty="0"/>
              <a:t>biodiversidad</a:t>
            </a:r>
            <a:r>
              <a:rPr lang="es-ES" sz="3100" dirty="0"/>
              <a:t>.</a:t>
            </a:r>
          </a:p>
          <a:p>
            <a:pPr algn="just">
              <a:lnSpc>
                <a:spcPct val="100000"/>
              </a:lnSpc>
            </a:pPr>
            <a:r>
              <a:rPr lang="es-ES" sz="3100" dirty="0"/>
              <a:t>- Llevarse a cabo por personal profesional y cualificado.</a:t>
            </a:r>
          </a:p>
          <a:p>
            <a:pPr algn="just">
              <a:lnSpc>
                <a:spcPct val="100000"/>
              </a:lnSpc>
            </a:pPr>
            <a:r>
              <a:rPr lang="es-ES" sz="3100" dirty="0"/>
              <a:t>- Debe primar el </a:t>
            </a:r>
            <a:r>
              <a:rPr lang="es-ES" sz="3100" b="1" dirty="0"/>
              <a:t>interés general frente al particular </a:t>
            </a:r>
            <a:r>
              <a:rPr lang="es-ES" sz="3100" dirty="0"/>
              <a:t>o a otras conveniencias.</a:t>
            </a:r>
          </a:p>
          <a:p>
            <a:pPr algn="just">
              <a:lnSpc>
                <a:spcPct val="100000"/>
              </a:lnSpc>
            </a:pPr>
            <a:r>
              <a:rPr lang="es-ES" sz="3100" dirty="0"/>
              <a:t>- </a:t>
            </a:r>
            <a:r>
              <a:rPr lang="es-ES" sz="3100" b="1" dirty="0"/>
              <a:t>Mantenimiento del árbol como un elemento seguro</a:t>
            </a:r>
            <a:r>
              <a:rPr lang="es-ES" sz="3100" dirty="0"/>
              <a:t>, tratando de evitar, en la medida de lo posible, los riesgos innecesarios a la ciudadanía, y su fin de ciclo.</a:t>
            </a:r>
          </a:p>
          <a:p>
            <a:pPr algn="just">
              <a:lnSpc>
                <a:spcPct val="100000"/>
              </a:lnSpc>
            </a:pPr>
            <a:r>
              <a:rPr lang="es-ES" sz="3100" dirty="0"/>
              <a:t>- </a:t>
            </a:r>
            <a:r>
              <a:rPr lang="es-ES" sz="3100" b="1" dirty="0"/>
              <a:t>Participada </a:t>
            </a:r>
            <a:r>
              <a:rPr lang="es-ES" sz="3100" dirty="0"/>
              <a:t>por la ciudadanía, e </a:t>
            </a:r>
            <a:r>
              <a:rPr lang="es-ES" sz="3100" b="1" dirty="0"/>
              <a:t>informada </a:t>
            </a:r>
            <a:r>
              <a:rPr lang="es-ES" sz="3100" dirty="0"/>
              <a:t>a esa </a:t>
            </a:r>
            <a:r>
              <a:rPr lang="es-ES" sz="3100" b="1" dirty="0"/>
              <a:t>ciudadanía </a:t>
            </a:r>
            <a:r>
              <a:rPr lang="es-ES" sz="3100" dirty="0"/>
              <a:t>a quien va dirigida. </a:t>
            </a:r>
          </a:p>
          <a:p>
            <a:pPr algn="just">
              <a:lnSpc>
                <a:spcPct val="100000"/>
              </a:lnSpc>
            </a:pPr>
            <a:r>
              <a:rPr lang="es-ES" sz="3100" dirty="0"/>
              <a:t>- Permitir su </a:t>
            </a:r>
            <a:r>
              <a:rPr lang="es-ES" sz="3100" b="1" dirty="0"/>
              <a:t>seguimiento</a:t>
            </a:r>
            <a:r>
              <a:rPr lang="es-ES" sz="3100" dirty="0"/>
              <a:t> y control </a:t>
            </a:r>
            <a:r>
              <a:rPr lang="es-ES" sz="3100" b="1" dirty="0"/>
              <a:t>a largo plazo</a:t>
            </a:r>
            <a:r>
              <a:rPr lang="es-ES" sz="3100" dirty="0"/>
              <a:t>.</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7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Objetivos del sistema de gestión de arbolado</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4105087"/>
          </a:xfrm>
        </p:spPr>
        <p:txBody>
          <a:bodyPr numCol="1">
            <a:normAutofit/>
          </a:bodyPr>
          <a:lstStyle/>
          <a:p>
            <a:pPr algn="just"/>
            <a:r>
              <a:rPr lang="es-ES" sz="2800" dirty="0"/>
              <a:t>- Planificar, ordenar y gestionar el arbolado de la ciudad. </a:t>
            </a:r>
          </a:p>
          <a:p>
            <a:pPr algn="just"/>
            <a:r>
              <a:rPr lang="es-ES" sz="2800" dirty="0"/>
              <a:t>- Regular todas las actuaciones que afectan al sistema de arbolado y, en especial, las que inciden sobre el riesgo de fractura o caída.</a:t>
            </a:r>
          </a:p>
          <a:p>
            <a:pPr algn="just"/>
            <a:r>
              <a:rPr lang="es-ES" sz="2800" dirty="0"/>
              <a:t>- Proteger el soporte territorial de los espacios arbolados o susceptibles de serlo en el futuro.</a:t>
            </a:r>
          </a:p>
          <a:p>
            <a:pPr algn="just"/>
            <a:r>
              <a:rPr lang="es-ES" sz="2800" dirty="0"/>
              <a:t>- Preservar el patrimonio arbóreo de Alcalá de Henares.</a:t>
            </a:r>
          </a:p>
          <a:p>
            <a:pPr algn="just"/>
            <a:r>
              <a:rPr lang="es-ES" sz="2800" dirty="0"/>
              <a:t>- Proteger el arbolado frente a cualquier afectación directa o indirecta</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8512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Acuerdos de gobierno</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1">
            <a:noAutofit/>
          </a:bodyPr>
          <a:lstStyle/>
          <a:p>
            <a:pPr algn="just"/>
            <a:r>
              <a:rPr lang="es-ES" sz="2800" dirty="0"/>
              <a:t>369. Tendremos en cuenta </a:t>
            </a:r>
            <a:r>
              <a:rPr lang="es-ES" sz="2800" b="1" dirty="0"/>
              <a:t>criterios ambientales</a:t>
            </a:r>
            <a:r>
              <a:rPr lang="es-ES" sz="2800" dirty="0"/>
              <a:t>, en especial la adaptación al ecosistema local, en el diseño, construcción, </a:t>
            </a:r>
            <a:r>
              <a:rPr lang="es-ES" sz="2800" b="1" dirty="0"/>
              <a:t>remodelación  y mantenimiento de los parques y jardines</a:t>
            </a:r>
            <a:r>
              <a:rPr lang="es-ES" sz="2800" dirty="0"/>
              <a:t> de la ciudad. </a:t>
            </a:r>
          </a:p>
          <a:p>
            <a:pPr algn="just"/>
            <a:r>
              <a:rPr lang="es-ES" sz="2800" dirty="0"/>
              <a:t>370. Fomentaremos la práctica de una </a:t>
            </a:r>
            <a:r>
              <a:rPr lang="es-ES" sz="2800" b="1" dirty="0"/>
              <a:t>jardinería ecológica</a:t>
            </a:r>
            <a:r>
              <a:rPr lang="es-ES" sz="2800" dirty="0"/>
              <a:t>.</a:t>
            </a:r>
          </a:p>
          <a:p>
            <a:pPr algn="just"/>
            <a:r>
              <a:rPr lang="es-ES" sz="2800" dirty="0"/>
              <a:t>371. </a:t>
            </a:r>
            <a:r>
              <a:rPr lang="es-ES" sz="2800" b="1" dirty="0"/>
              <a:t>Controlaremos las hierbas a través de métodos físicos</a:t>
            </a:r>
            <a:r>
              <a:rPr lang="es-ES" sz="2800" dirty="0"/>
              <a:t>, evitando totalmente el uso de herbicidas en la ciudad, por ser nocivos para las personas y el medio ambiente. Fundamentalmente el uso indiscriminado de </a:t>
            </a:r>
            <a:r>
              <a:rPr lang="es-ES" sz="2800" b="1" dirty="0"/>
              <a:t>glifosato</a:t>
            </a:r>
            <a:r>
              <a:rPr lang="es-ES" sz="2800" dirty="0"/>
              <a:t>. Se  potenciará el uso de praderas de hierba natural mediante su siega, tal y como se viene realizando actualmente en el Parque </a:t>
            </a:r>
            <a:r>
              <a:rPr lang="es-ES" sz="2800" dirty="0" err="1"/>
              <a:t>Complutum</a:t>
            </a:r>
            <a:r>
              <a:rPr lang="es-ES" sz="2800" dirty="0"/>
              <a:t>.</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25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Acuerdos de gobierno</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1">
            <a:noAutofit/>
          </a:bodyPr>
          <a:lstStyle/>
          <a:p>
            <a:pPr algn="just"/>
            <a:r>
              <a:rPr lang="es-ES" sz="2800" dirty="0"/>
              <a:t>372. Realizaremos un </a:t>
            </a:r>
            <a:r>
              <a:rPr lang="es-ES" sz="2800" b="1" dirty="0"/>
              <a:t>plan de acción preventiva sobre las plagas de insectos </a:t>
            </a:r>
            <a:r>
              <a:rPr lang="es-ES" sz="2800" dirty="0"/>
              <a:t>(galeruca, mosquitos, procesionaria del pino…) que afectas de manera importante todos los veranos a los árboles de los barrios.</a:t>
            </a:r>
          </a:p>
          <a:p>
            <a:pPr algn="just"/>
            <a:r>
              <a:rPr lang="es-ES" sz="2800" dirty="0"/>
              <a:t>373. Realizaremos un </a:t>
            </a:r>
            <a:r>
              <a:rPr lang="es-ES" sz="2800" b="1" dirty="0"/>
              <a:t>catálogo de arbolado</a:t>
            </a:r>
            <a:r>
              <a:rPr lang="es-ES" sz="2800" dirty="0"/>
              <a:t>, en el que se formalizará un </a:t>
            </a:r>
            <a:r>
              <a:rPr lang="es-ES" sz="2800" b="1" dirty="0"/>
              <a:t>plan de mejora de parques y jardines </a:t>
            </a:r>
            <a:r>
              <a:rPr lang="es-ES" sz="2800" dirty="0"/>
              <a:t>de la ciudad. Dicho plan contemplará la incorporación de nuevo mobiliario urbano, repoblaciones de árboles y especies autóctonas, zonas para mayores y, en general, la necesidad de la </a:t>
            </a:r>
            <a:r>
              <a:rPr lang="es-ES" sz="2800" b="1" dirty="0"/>
              <a:t>rehabilitación integral o parcial de algunas de las zonas verdes y los parques mas deteriorados</a:t>
            </a:r>
            <a:r>
              <a:rPr lang="es-ES" sz="2800" dirty="0"/>
              <a:t>.</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34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6454" y="1949823"/>
            <a:ext cx="9144000" cy="3768259"/>
          </a:xfrm>
        </p:spPr>
        <p:txBody>
          <a:bodyPr>
            <a:normAutofit fontScale="90000"/>
          </a:bodyPr>
          <a:lstStyle/>
          <a:p>
            <a:r>
              <a:rPr lang="es-ES" dirty="0">
                <a:solidFill>
                  <a:schemeClr val="accent6">
                    <a:lumMod val="50000"/>
                  </a:schemeClr>
                </a:solidFill>
              </a:rPr>
              <a:t>“Si supiera que el mundo se acaba mañana, yo hoy </a:t>
            </a:r>
            <a:r>
              <a:rPr lang="es-ES" dirty="0" err="1">
                <a:solidFill>
                  <a:schemeClr val="accent6">
                    <a:lumMod val="50000"/>
                  </a:schemeClr>
                </a:solidFill>
              </a:rPr>
              <a:t>todavia</a:t>
            </a:r>
            <a:r>
              <a:rPr lang="es-ES" dirty="0">
                <a:solidFill>
                  <a:schemeClr val="accent6">
                    <a:lumMod val="50000"/>
                  </a:schemeClr>
                </a:solidFill>
              </a:rPr>
              <a:t>, plantaría un árbol”</a:t>
            </a:r>
            <a:br>
              <a:rPr lang="es-ES" dirty="0">
                <a:solidFill>
                  <a:schemeClr val="accent6">
                    <a:lumMod val="50000"/>
                  </a:schemeClr>
                </a:solidFill>
              </a:rPr>
            </a:br>
            <a:r>
              <a:rPr lang="es-ES" dirty="0">
                <a:solidFill>
                  <a:schemeClr val="accent6">
                    <a:lumMod val="50000"/>
                  </a:schemeClr>
                </a:solidFill>
              </a:rPr>
              <a:t/>
            </a:r>
            <a:br>
              <a:rPr lang="es-ES" dirty="0">
                <a:solidFill>
                  <a:schemeClr val="accent6">
                    <a:lumMod val="50000"/>
                  </a:schemeClr>
                </a:solidFill>
              </a:rPr>
            </a:br>
            <a:r>
              <a:rPr lang="es-ES" sz="4800" dirty="0">
                <a:solidFill>
                  <a:schemeClr val="accent6">
                    <a:lumMod val="50000"/>
                  </a:schemeClr>
                </a:solidFill>
              </a:rPr>
              <a:t>Martin </a:t>
            </a:r>
            <a:r>
              <a:rPr lang="es-ES" sz="4800" dirty="0" err="1">
                <a:solidFill>
                  <a:schemeClr val="accent6">
                    <a:lumMod val="50000"/>
                  </a:schemeClr>
                </a:solidFill>
              </a:rPr>
              <a:t>Luther</a:t>
            </a:r>
            <a:r>
              <a:rPr lang="es-ES" sz="4800" dirty="0">
                <a:solidFill>
                  <a:schemeClr val="accent6">
                    <a:lumMod val="50000"/>
                  </a:schemeClr>
                </a:solidFill>
              </a:rPr>
              <a:t> King</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49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Acuerdos de gobierno</a:t>
            </a:r>
            <a:endParaRPr lang="es-ES" sz="4800" dirty="0">
              <a:solidFill>
                <a:schemeClr val="accent6">
                  <a:lumMod val="50000"/>
                </a:schemeClr>
              </a:solidFill>
            </a:endParaRPr>
          </a:p>
        </p:txBody>
      </p:sp>
      <p:sp>
        <p:nvSpPr>
          <p:cNvPr id="3" name="Subtítulo 2"/>
          <p:cNvSpPr>
            <a:spLocks noGrp="1"/>
          </p:cNvSpPr>
          <p:nvPr>
            <p:ph type="subTitle" idx="1"/>
          </p:nvPr>
        </p:nvSpPr>
        <p:spPr>
          <a:xfrm>
            <a:off x="158496" y="2935793"/>
            <a:ext cx="11643360" cy="3684463"/>
          </a:xfrm>
        </p:spPr>
        <p:txBody>
          <a:bodyPr numCol="1">
            <a:noAutofit/>
          </a:bodyPr>
          <a:lstStyle/>
          <a:p>
            <a:pPr algn="just"/>
            <a:endParaRPr lang="es-ES" sz="2800" dirty="0"/>
          </a:p>
          <a:p>
            <a:pPr algn="just"/>
            <a:r>
              <a:rPr lang="es-ES" sz="2800" dirty="0"/>
              <a:t>374. </a:t>
            </a:r>
            <a:r>
              <a:rPr lang="es-ES" sz="2800" b="1" dirty="0"/>
              <a:t>Gestionaremos racionalmente el arbolado</a:t>
            </a:r>
            <a:r>
              <a:rPr lang="es-ES" sz="2800" dirty="0"/>
              <a:t> urbano, atendiendo a las necesidades de los vecinos y vecinas a la hora de programar las podas y la situación fitosanitaria de los ejemplares en malas condiciones.</a:t>
            </a:r>
          </a:p>
          <a:p>
            <a:pPr algn="just"/>
            <a:endParaRPr lang="es-ES" sz="2800"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74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Mapa ambiental</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1">
            <a:normAutofit/>
          </a:bodyPr>
          <a:lstStyle/>
          <a:p>
            <a:r>
              <a:rPr lang="es-ES" sz="2800" dirty="0"/>
              <a:t>Superficie de zona verde: 4,460,600 m</a:t>
            </a:r>
            <a:r>
              <a:rPr lang="es-ES" sz="2800" baseline="30000" dirty="0"/>
              <a:t>2</a:t>
            </a:r>
          </a:p>
          <a:p>
            <a:r>
              <a:rPr lang="es-ES" sz="2800" dirty="0"/>
              <a:t>Ratio: 21,53 m</a:t>
            </a:r>
            <a:r>
              <a:rPr lang="es-ES" sz="2800" baseline="30000" dirty="0"/>
              <a:t>2</a:t>
            </a:r>
            <a:r>
              <a:rPr lang="es-ES" sz="2800" dirty="0"/>
              <a:t>/</a:t>
            </a:r>
            <a:r>
              <a:rPr lang="es-ES" sz="2800" dirty="0" err="1"/>
              <a:t>hab</a:t>
            </a:r>
            <a:endParaRPr lang="es-ES" sz="2800" dirty="0"/>
          </a:p>
          <a:p>
            <a:r>
              <a:rPr lang="es-ES" sz="2800" dirty="0"/>
              <a:t>Superficie de zona verde pública: 1,406,120 m</a:t>
            </a:r>
            <a:r>
              <a:rPr lang="es-ES" sz="2800" baseline="30000" dirty="0"/>
              <a:t>2</a:t>
            </a:r>
          </a:p>
          <a:p>
            <a:r>
              <a:rPr lang="es-ES" sz="2800" dirty="0"/>
              <a:t>Ratio: 6,79 m</a:t>
            </a:r>
            <a:r>
              <a:rPr lang="es-ES" sz="2800" baseline="30000" dirty="0"/>
              <a:t>2</a:t>
            </a:r>
            <a:r>
              <a:rPr lang="es-ES" sz="2800" dirty="0"/>
              <a:t>/</a:t>
            </a:r>
            <a:r>
              <a:rPr lang="es-ES" sz="2800" dirty="0" err="1"/>
              <a:t>hab</a:t>
            </a:r>
            <a:endParaRPr lang="es-ES" sz="2800" dirty="0"/>
          </a:p>
          <a:p>
            <a:r>
              <a:rPr lang="es-ES" sz="2800" dirty="0"/>
              <a:t>Arbolado en la Ciudad: </a:t>
            </a:r>
            <a:r>
              <a:rPr lang="es-ES" sz="2800" b="1" dirty="0"/>
              <a:t>más de 60.000 ejemplares</a:t>
            </a:r>
            <a:r>
              <a:rPr lang="es-ES" sz="2800" dirty="0"/>
              <a:t> (sin contar Monte de Utilidad Pública nº 180 “Los Cerros”; río Henares y otros espacios naturales)</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60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Mapa ambiental</a:t>
            </a:r>
            <a:endParaRPr lang="es-ES" sz="4800" dirty="0">
              <a:solidFill>
                <a:schemeClr val="accent6">
                  <a:lumMod val="50000"/>
                </a:schemeClr>
              </a:solidFill>
            </a:endParaRPr>
          </a:p>
        </p:txBody>
      </p:sp>
      <p:sp>
        <p:nvSpPr>
          <p:cNvPr id="3" name="Subtítulo 2"/>
          <p:cNvSpPr>
            <a:spLocks noGrp="1"/>
          </p:cNvSpPr>
          <p:nvPr>
            <p:ph type="subTitle" idx="1"/>
          </p:nvPr>
        </p:nvSpPr>
        <p:spPr>
          <a:xfrm>
            <a:off x="323087" y="2779777"/>
            <a:ext cx="11643360" cy="3718560"/>
          </a:xfrm>
        </p:spPr>
        <p:txBody>
          <a:bodyPr numCol="1">
            <a:normAutofit/>
          </a:bodyPr>
          <a:lstStyle/>
          <a:p>
            <a:pPr marL="457200" indent="-457200">
              <a:buFontTx/>
              <a:buChar char="-"/>
            </a:pPr>
            <a:r>
              <a:rPr lang="es-ES" sz="2800" b="1" dirty="0"/>
              <a:t>Proporción del municipio protegido 38,33%</a:t>
            </a:r>
            <a:r>
              <a:rPr lang="es-ES" sz="2800" dirty="0"/>
              <a:t>- 3,371 ha</a:t>
            </a:r>
          </a:p>
          <a:p>
            <a:pPr marL="457200" indent="-457200">
              <a:buFontTx/>
              <a:buChar char="-"/>
            </a:pPr>
            <a:r>
              <a:rPr lang="es-ES" sz="2800" dirty="0"/>
              <a:t>Las </a:t>
            </a:r>
            <a:r>
              <a:rPr lang="es-ES" sz="2800" b="1" dirty="0"/>
              <a:t>Cuencas de los Ríos Jarama y Henares </a:t>
            </a:r>
            <a:r>
              <a:rPr lang="es-ES" sz="2800" dirty="0"/>
              <a:t>5,41% respecto del total del municipio 475,9 ha</a:t>
            </a:r>
          </a:p>
          <a:p>
            <a:pPr marL="457200" indent="-457200">
              <a:buFontTx/>
              <a:buChar char="-"/>
            </a:pPr>
            <a:r>
              <a:rPr lang="es-ES" sz="2800" dirty="0"/>
              <a:t>Las </a:t>
            </a:r>
            <a:r>
              <a:rPr lang="es-ES" sz="2800" b="1" dirty="0"/>
              <a:t>Estepas Cerealistas </a:t>
            </a:r>
            <a:r>
              <a:rPr lang="es-ES" sz="2800" dirty="0"/>
              <a:t>de los ríos Jarama y Henares 19,96% respecto del total del municipio 1,756,3 ha</a:t>
            </a:r>
          </a:p>
          <a:p>
            <a:pPr marL="457200" indent="-457200">
              <a:buFontTx/>
              <a:buChar char="-"/>
            </a:pPr>
            <a:r>
              <a:rPr lang="es-ES" sz="2800" b="1" dirty="0"/>
              <a:t>Soto del Henares </a:t>
            </a:r>
            <a:r>
              <a:rPr lang="es-ES" sz="2800" dirty="0"/>
              <a:t>3,77% respecto del total del municipio 332 ha</a:t>
            </a:r>
          </a:p>
          <a:p>
            <a:pPr marL="457200" indent="-457200">
              <a:buFontTx/>
              <a:buChar char="-"/>
            </a:pPr>
            <a:r>
              <a:rPr lang="es-ES" sz="2800" b="1" dirty="0"/>
              <a:t>Los Cerros </a:t>
            </a:r>
            <a:r>
              <a:rPr lang="es-ES" sz="2800" dirty="0"/>
              <a:t>9,19% respecto del total del municipio 806,8 ha</a:t>
            </a:r>
          </a:p>
          <a:p>
            <a:pPr marL="457200" indent="-457200">
              <a:buFontTx/>
              <a:buChar char="-"/>
            </a:pPr>
            <a:endParaRPr lang="es-ES" sz="2800" dirty="0"/>
          </a:p>
          <a:p>
            <a:pPr marL="457200" indent="-457200">
              <a:buFontTx/>
              <a:buChar char="-"/>
            </a:pPr>
            <a:endParaRPr lang="es-ES" sz="2800" dirty="0"/>
          </a:p>
          <a:p>
            <a:endParaRPr lang="es-ES" sz="2800" dirty="0"/>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92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smtClean="0">
                <a:solidFill>
                  <a:schemeClr val="accent6">
                    <a:lumMod val="50000"/>
                  </a:schemeClr>
                </a:solidFill>
              </a:rPr>
              <a:t>Inventario </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1">
            <a:normAutofit/>
          </a:bodyPr>
          <a:lstStyle/>
          <a:p>
            <a:pPr algn="just"/>
            <a:r>
              <a:rPr lang="es-ES" sz="2800" dirty="0"/>
              <a:t>Las </a:t>
            </a:r>
            <a:r>
              <a:rPr lang="es-ES" sz="2800" b="1" dirty="0"/>
              <a:t>más de 17.000 unidades </a:t>
            </a:r>
            <a:r>
              <a:rPr lang="es-ES" sz="2800" dirty="0"/>
              <a:t>de arbolado viario de Alcalá de Henares, más los </a:t>
            </a:r>
            <a:r>
              <a:rPr lang="es-ES" sz="2800" b="1" dirty="0"/>
              <a:t>casi 30.000 ejemplares </a:t>
            </a:r>
            <a:r>
              <a:rPr lang="es-ES" sz="2800" dirty="0"/>
              <a:t>en zonas verdes, están distribuidos en 201 especies diferentes, pero su distribución no es homogénea. Sólo </a:t>
            </a:r>
            <a:r>
              <a:rPr lang="es-ES" sz="2800" b="1" dirty="0"/>
              <a:t>siete especies</a:t>
            </a:r>
            <a:r>
              <a:rPr lang="es-ES" sz="2800" dirty="0"/>
              <a:t>, plátano, </a:t>
            </a:r>
            <a:r>
              <a:rPr lang="es-ES" sz="2800" i="1" dirty="0" err="1"/>
              <a:t>Platanus</a:t>
            </a:r>
            <a:r>
              <a:rPr lang="es-ES" sz="2800" i="1" dirty="0"/>
              <a:t> hibrida</a:t>
            </a:r>
            <a:r>
              <a:rPr lang="es-ES" sz="2800" dirty="0"/>
              <a:t>, olmo siberiano, </a:t>
            </a:r>
            <a:r>
              <a:rPr lang="es-ES" sz="2800" i="1" dirty="0" err="1"/>
              <a:t>Ulmus</a:t>
            </a:r>
            <a:r>
              <a:rPr lang="es-ES" sz="2800" i="1" dirty="0"/>
              <a:t> </a:t>
            </a:r>
            <a:r>
              <a:rPr lang="es-ES" sz="2800" i="1" dirty="0" err="1"/>
              <a:t>pumila</a:t>
            </a:r>
            <a:r>
              <a:rPr lang="es-ES" sz="2800" dirty="0"/>
              <a:t>, aligustre, </a:t>
            </a:r>
            <a:r>
              <a:rPr lang="es-ES" sz="2800" i="1" dirty="0" err="1"/>
              <a:t>Ligustrum</a:t>
            </a:r>
            <a:r>
              <a:rPr lang="es-ES" sz="2800" i="1" dirty="0"/>
              <a:t> </a:t>
            </a:r>
            <a:r>
              <a:rPr lang="es-ES" sz="2800" i="1" dirty="0" err="1"/>
              <a:t>sp</a:t>
            </a:r>
            <a:r>
              <a:rPr lang="es-ES" sz="2800" dirty="0"/>
              <a:t>., falsa acacia, </a:t>
            </a:r>
            <a:r>
              <a:rPr lang="es-ES" sz="2800" i="1" dirty="0" err="1"/>
              <a:t>Robinea</a:t>
            </a:r>
            <a:r>
              <a:rPr lang="es-ES" sz="2800" i="1" dirty="0"/>
              <a:t> </a:t>
            </a:r>
            <a:r>
              <a:rPr lang="es-ES" sz="2800" i="1" dirty="0" err="1"/>
              <a:t>pseudoacacia</a:t>
            </a:r>
            <a:r>
              <a:rPr lang="es-ES" sz="2800" dirty="0"/>
              <a:t>, ciruelo rojo, </a:t>
            </a:r>
            <a:r>
              <a:rPr lang="es-ES" sz="2800" i="1" dirty="0" err="1"/>
              <a:t>Prunus</a:t>
            </a:r>
            <a:r>
              <a:rPr lang="es-ES" sz="2800" i="1" dirty="0"/>
              <a:t> </a:t>
            </a:r>
            <a:r>
              <a:rPr lang="es-ES" sz="2800" i="1" dirty="0" err="1"/>
              <a:t>cesarifera</a:t>
            </a:r>
            <a:r>
              <a:rPr lang="es-ES" sz="2800" i="1" dirty="0"/>
              <a:t> </a:t>
            </a:r>
            <a:r>
              <a:rPr lang="es-ES" sz="2800" i="1" dirty="0" err="1"/>
              <a:t>pisardii</a:t>
            </a:r>
            <a:r>
              <a:rPr lang="es-ES" sz="2800" dirty="0"/>
              <a:t>, arce menor, </a:t>
            </a:r>
            <a:r>
              <a:rPr lang="es-ES" sz="2800" i="1" dirty="0"/>
              <a:t>Arce campestre</a:t>
            </a:r>
            <a:r>
              <a:rPr lang="es-ES" sz="2800" dirty="0"/>
              <a:t> y ciprés común, </a:t>
            </a:r>
            <a:r>
              <a:rPr lang="es-ES" sz="2800" i="1" dirty="0" err="1"/>
              <a:t>Cupressus</a:t>
            </a:r>
            <a:r>
              <a:rPr lang="es-ES" sz="2800" i="1" dirty="0"/>
              <a:t> </a:t>
            </a:r>
            <a:r>
              <a:rPr lang="es-ES" sz="2800" i="1" dirty="0" err="1"/>
              <a:t>sempervirens</a:t>
            </a:r>
            <a:r>
              <a:rPr lang="es-ES" sz="2800" dirty="0"/>
              <a:t>, </a:t>
            </a:r>
            <a:r>
              <a:rPr lang="es-ES" sz="2800" b="1" dirty="0"/>
              <a:t>representan el 68% del inventario del viario.</a:t>
            </a:r>
            <a:endParaRPr lang="es-ES" sz="2800" dirty="0"/>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4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Inventario Arbolado </a:t>
            </a:r>
            <a:r>
              <a:rPr lang="es-ES" sz="4800" b="1" dirty="0" smtClean="0">
                <a:solidFill>
                  <a:schemeClr val="accent6">
                    <a:lumMod val="50000"/>
                  </a:schemeClr>
                </a:solidFill>
              </a:rPr>
              <a:t>(zonas verdes + viario)</a:t>
            </a:r>
            <a:endParaRPr lang="es-ES" sz="4800" dirty="0">
              <a:solidFill>
                <a:schemeClr val="accent6">
                  <a:lumMod val="50000"/>
                </a:schemeClr>
              </a:solidFill>
            </a:endParaRP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Gráfico 8"/>
          <p:cNvGraphicFramePr/>
          <p:nvPr>
            <p:extLst>
              <p:ext uri="{D42A27DB-BD31-4B8C-83A1-F6EECF244321}">
                <p14:modId xmlns:p14="http://schemas.microsoft.com/office/powerpoint/2010/main" val="2681695200"/>
              </p:ext>
            </p:extLst>
          </p:nvPr>
        </p:nvGraphicFramePr>
        <p:xfrm>
          <a:off x="2504049" y="2810868"/>
          <a:ext cx="6963507" cy="3702474"/>
        </p:xfrm>
        <a:graphic>
          <a:graphicData uri="http://schemas.openxmlformats.org/drawingml/2006/chart">
            <c:chart xmlns:c="http://schemas.openxmlformats.org/drawingml/2006/chart" xmlns:r="http://schemas.openxmlformats.org/officeDocument/2006/relationships" r:id="rId8"/>
          </a:graphicData>
        </a:graphic>
      </p:graphicFrame>
      <p:sp>
        <p:nvSpPr>
          <p:cNvPr id="3" name="CuadroTexto 2"/>
          <p:cNvSpPr txBox="1"/>
          <p:nvPr/>
        </p:nvSpPr>
        <p:spPr>
          <a:xfrm>
            <a:off x="4417620" y="2349203"/>
            <a:ext cx="3063834" cy="461665"/>
          </a:xfrm>
          <a:prstGeom prst="rect">
            <a:avLst/>
          </a:prstGeom>
          <a:noFill/>
        </p:spPr>
        <p:txBody>
          <a:bodyPr wrap="square" rtlCol="0">
            <a:spAutoFit/>
          </a:bodyPr>
          <a:lstStyle/>
          <a:p>
            <a:r>
              <a:rPr lang="es-ES" sz="2400" b="1" dirty="0" smtClean="0"/>
              <a:t>TOTAL: 46.899 árboles</a:t>
            </a:r>
            <a:endParaRPr lang="es-ES" sz="2400" b="1" dirty="0"/>
          </a:p>
        </p:txBody>
      </p:sp>
    </p:spTree>
    <p:extLst>
      <p:ext uri="{BB962C8B-B14F-4D97-AF65-F5344CB8AC3E}">
        <p14:creationId xmlns:p14="http://schemas.microsoft.com/office/powerpoint/2010/main" val="374245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smtClean="0">
                <a:solidFill>
                  <a:schemeClr val="accent6">
                    <a:lumMod val="50000"/>
                  </a:schemeClr>
                </a:solidFill>
              </a:rPr>
              <a:t>Inventario Arbolado Viario</a:t>
            </a:r>
            <a:endParaRPr lang="es-ES" sz="4800" dirty="0">
              <a:solidFill>
                <a:schemeClr val="accent6">
                  <a:lumMod val="50000"/>
                </a:schemeClr>
              </a:solidFill>
            </a:endParaRP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a:off x="2195758" y="28529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4"/>
          <p:cNvSpPr>
            <a:spLocks noChangeArrowheads="1"/>
          </p:cNvSpPr>
          <p:nvPr/>
        </p:nvSpPr>
        <p:spPr bwMode="auto">
          <a:xfrm>
            <a:off x="2804160" y="26456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Imagen 12"/>
          <p:cNvPicPr>
            <a:picLocks noChangeAspect="1"/>
          </p:cNvPicPr>
          <p:nvPr/>
        </p:nvPicPr>
        <p:blipFill>
          <a:blip r:embed="rId8"/>
          <a:stretch>
            <a:fillRect/>
          </a:stretch>
        </p:blipFill>
        <p:spPr>
          <a:xfrm>
            <a:off x="866583" y="2317041"/>
            <a:ext cx="10728009" cy="4577535"/>
          </a:xfrm>
          <a:prstGeom prst="rect">
            <a:avLst/>
          </a:prstGeom>
        </p:spPr>
      </p:pic>
    </p:spTree>
    <p:extLst>
      <p:ext uri="{BB962C8B-B14F-4D97-AF65-F5344CB8AC3E}">
        <p14:creationId xmlns:p14="http://schemas.microsoft.com/office/powerpoint/2010/main" val="306001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Inventario Arbolado Viario</a:t>
            </a:r>
            <a:endParaRPr lang="es-ES" sz="4800" dirty="0">
              <a:solidFill>
                <a:schemeClr val="accent6">
                  <a:lumMod val="50000"/>
                </a:schemeClr>
              </a:solidFill>
            </a:endParaRPr>
          </a:p>
        </p:txBody>
      </p:sp>
      <p:sp>
        <p:nvSpPr>
          <p:cNvPr id="3" name="Subtítulo 2"/>
          <p:cNvSpPr>
            <a:spLocks noGrp="1"/>
          </p:cNvSpPr>
          <p:nvPr>
            <p:ph type="subTitle" idx="1"/>
          </p:nvPr>
        </p:nvSpPr>
        <p:spPr>
          <a:xfrm>
            <a:off x="165925" y="2490785"/>
            <a:ext cx="11643360" cy="3684463"/>
          </a:xfrm>
        </p:spPr>
        <p:txBody>
          <a:bodyPr numCol="1">
            <a:normAutofit/>
          </a:bodyPr>
          <a:lstStyle/>
          <a:p>
            <a:r>
              <a:rPr lang="es-ES" sz="2800" dirty="0"/>
              <a:t>La mayoría (34%) se trata de arbolado de un perímetro inferior a 40 cm y hay un elevado porcentaje de árboles de perímetros entre 40 y 80 cm (33%) </a:t>
            </a:r>
          </a:p>
          <a:p>
            <a:endParaRPr lang="es-ES" sz="2800" dirty="0"/>
          </a:p>
          <a:p>
            <a:endParaRPr lang="es-ES" sz="2800" dirty="0"/>
          </a:p>
        </p:txBody>
      </p:sp>
      <p:pic>
        <p:nvPicPr>
          <p:cNvPr id="1026" name="Picture 2" descr="S6001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Objeto 22"/>
          <p:cNvGraphicFramePr>
            <a:graphicFrameLocks noChangeAspect="1"/>
          </p:cNvGraphicFramePr>
          <p:nvPr>
            <p:extLst>
              <p:ext uri="{D42A27DB-BD31-4B8C-83A1-F6EECF244321}">
                <p14:modId xmlns:p14="http://schemas.microsoft.com/office/powerpoint/2010/main" val="1640712576"/>
              </p:ext>
            </p:extLst>
          </p:nvPr>
        </p:nvGraphicFramePr>
        <p:xfrm>
          <a:off x="2066903" y="3430714"/>
          <a:ext cx="8347269" cy="3366298"/>
        </p:xfrm>
        <a:graphic>
          <a:graphicData uri="http://schemas.openxmlformats.org/presentationml/2006/ole">
            <mc:AlternateContent xmlns:mc="http://schemas.openxmlformats.org/markup-compatibility/2006">
              <mc:Choice xmlns:v="urn:schemas-microsoft-com:vml" Requires="v">
                <p:oleObj spid="_x0000_s2165" name="Chart" r:id="rId9" imgW="6143743" imgH="2619422" progId="Excel.Sheet.8">
                  <p:embed/>
                </p:oleObj>
              </mc:Choice>
              <mc:Fallback>
                <p:oleObj name="Chart" r:id="rId9" imgW="6143743" imgH="2619422" progId="Excel.Sheet.8">
                  <p:embed/>
                  <p:pic>
                    <p:nvPicPr>
                      <p:cNvPr id="0" name="Picture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6903" y="3430714"/>
                        <a:ext cx="8347269" cy="3366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196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Inventario Arbolado Viario</a:t>
            </a:r>
            <a:endParaRPr lang="es-ES" sz="4800" dirty="0">
              <a:solidFill>
                <a:schemeClr val="accent6">
                  <a:lumMod val="50000"/>
                </a:schemeClr>
              </a:solidFill>
            </a:endParaRPr>
          </a:p>
        </p:txBody>
      </p:sp>
      <p:sp>
        <p:nvSpPr>
          <p:cNvPr id="3" name="Subtítulo 2"/>
          <p:cNvSpPr>
            <a:spLocks noGrp="1"/>
          </p:cNvSpPr>
          <p:nvPr>
            <p:ph type="subTitle" idx="1"/>
          </p:nvPr>
        </p:nvSpPr>
        <p:spPr>
          <a:xfrm>
            <a:off x="165925" y="2490785"/>
            <a:ext cx="11643360" cy="3684463"/>
          </a:xfrm>
        </p:spPr>
        <p:txBody>
          <a:bodyPr numCol="1">
            <a:normAutofit/>
          </a:bodyPr>
          <a:lstStyle/>
          <a:p>
            <a:r>
              <a:rPr lang="es-ES" sz="2800" b="1" dirty="0"/>
              <a:t>Más de 2/3 </a:t>
            </a:r>
            <a:r>
              <a:rPr lang="es-ES" sz="2800" dirty="0"/>
              <a:t>de los árboles de las calles de Alcalá de Henares son de </a:t>
            </a:r>
            <a:r>
              <a:rPr lang="es-ES" sz="2800" b="1" dirty="0"/>
              <a:t>altura inferior a 10 m</a:t>
            </a:r>
            <a:r>
              <a:rPr lang="es-ES" sz="2800" dirty="0"/>
              <a:t>.</a:t>
            </a:r>
          </a:p>
          <a:p>
            <a:endParaRPr lang="es-ES" sz="2800" dirty="0"/>
          </a:p>
          <a:p>
            <a:endParaRPr lang="es-ES" sz="2800"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8"/>
          <a:stretch>
            <a:fillRect/>
          </a:stretch>
        </p:blipFill>
        <p:spPr>
          <a:xfrm>
            <a:off x="2533291" y="3492172"/>
            <a:ext cx="6561941" cy="3235716"/>
          </a:xfrm>
          <a:prstGeom prst="rect">
            <a:avLst/>
          </a:prstGeom>
        </p:spPr>
      </p:pic>
    </p:spTree>
    <p:extLst>
      <p:ext uri="{BB962C8B-B14F-4D97-AF65-F5344CB8AC3E}">
        <p14:creationId xmlns:p14="http://schemas.microsoft.com/office/powerpoint/2010/main" val="43087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Inventario Arbolado Viario</a:t>
            </a:r>
            <a:endParaRPr lang="es-ES" sz="4800" dirty="0">
              <a:solidFill>
                <a:schemeClr val="accent6">
                  <a:lumMod val="50000"/>
                </a:schemeClr>
              </a:solidFill>
            </a:endParaRPr>
          </a:p>
        </p:txBody>
      </p:sp>
      <p:sp>
        <p:nvSpPr>
          <p:cNvPr id="3" name="Subtítulo 2"/>
          <p:cNvSpPr>
            <a:spLocks noGrp="1"/>
          </p:cNvSpPr>
          <p:nvPr>
            <p:ph type="subTitle" idx="1"/>
          </p:nvPr>
        </p:nvSpPr>
        <p:spPr>
          <a:xfrm>
            <a:off x="178117" y="2905313"/>
            <a:ext cx="11643360" cy="3684463"/>
          </a:xfrm>
        </p:spPr>
        <p:txBody>
          <a:bodyPr numCol="1">
            <a:normAutofit/>
          </a:bodyPr>
          <a:lstStyle/>
          <a:p>
            <a:r>
              <a:rPr lang="es-ES" sz="2800" b="1" dirty="0"/>
              <a:t>Distribución arbolado por zonas</a:t>
            </a:r>
          </a:p>
          <a:p>
            <a:endParaRPr lang="es-ES" sz="2800" dirty="0"/>
          </a:p>
          <a:p>
            <a:r>
              <a:rPr lang="es-ES" sz="2800" dirty="0"/>
              <a:t>El Distrito IV, con sus zonas Ciudad 10, Ensanche, Espartales Norte y Espartales Sur concentran del 39% del arbolado viario de Alcalá de Henares. Las otras zonas tienen una cantidad menor de arbolado.</a:t>
            </a:r>
          </a:p>
          <a:p>
            <a:endParaRPr lang="es-ES" sz="2800" dirty="0"/>
          </a:p>
          <a:p>
            <a:endParaRPr lang="es-ES" sz="2800"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713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120" y="2621280"/>
            <a:ext cx="6091645" cy="357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Inventario Arbolado Viario</a:t>
            </a:r>
            <a:endParaRPr lang="es-ES" sz="4800" dirty="0">
              <a:solidFill>
                <a:schemeClr val="accent6">
                  <a:lumMod val="50000"/>
                </a:schemeClr>
              </a:solidFill>
            </a:endParaRPr>
          </a:p>
        </p:txBody>
      </p:sp>
      <p:sp>
        <p:nvSpPr>
          <p:cNvPr id="3" name="Subtítulo 2"/>
          <p:cNvSpPr>
            <a:spLocks noGrp="1"/>
          </p:cNvSpPr>
          <p:nvPr>
            <p:ph type="subTitle" idx="1"/>
          </p:nvPr>
        </p:nvSpPr>
        <p:spPr>
          <a:xfrm>
            <a:off x="276061" y="2490785"/>
            <a:ext cx="11643360" cy="4123375"/>
          </a:xfrm>
        </p:spPr>
        <p:txBody>
          <a:bodyPr numCol="2">
            <a:normAutofit/>
          </a:bodyPr>
          <a:lstStyle/>
          <a:p>
            <a:r>
              <a:rPr lang="es-ES" sz="2800" dirty="0"/>
              <a:t>El </a:t>
            </a:r>
            <a:r>
              <a:rPr lang="es-ES" sz="2800" b="1" dirty="0"/>
              <a:t>43,5 % arbolado </a:t>
            </a:r>
            <a:r>
              <a:rPr lang="es-ES" sz="2800" dirty="0"/>
              <a:t>de Alcalá de Henares presenta un </a:t>
            </a:r>
            <a:r>
              <a:rPr lang="es-ES" sz="2800" b="1" dirty="0"/>
              <a:t>buen estado </a:t>
            </a:r>
            <a:r>
              <a:rPr lang="es-ES" sz="2800" dirty="0"/>
              <a:t>de conservación, el </a:t>
            </a:r>
            <a:r>
              <a:rPr lang="es-ES" sz="2800" b="1" dirty="0"/>
              <a:t>52 % presenta cierto estado de degradación</a:t>
            </a:r>
            <a:r>
              <a:rPr lang="es-ES" sz="2800" dirty="0"/>
              <a:t> por afección de enfermedades, descortezado, daños mecánicos, etc., y el </a:t>
            </a:r>
            <a:r>
              <a:rPr lang="es-ES" sz="2800" b="1" dirty="0"/>
              <a:t>4,5 % </a:t>
            </a:r>
            <a:r>
              <a:rPr lang="es-ES" sz="2800" dirty="0"/>
              <a:t>presenta mayores afecciones por </a:t>
            </a:r>
            <a:r>
              <a:rPr lang="es-ES" sz="2800" b="1" dirty="0"/>
              <a:t>problemas fitosanitarios o estructurales que se intentan corregir y son revisados periódicamente</a:t>
            </a:r>
            <a:r>
              <a:rPr lang="es-ES" sz="2800" dirty="0"/>
              <a:t>.</a:t>
            </a:r>
          </a:p>
          <a:p>
            <a:endParaRPr lang="es-ES" sz="2800" dirty="0"/>
          </a:p>
          <a:p>
            <a:endParaRPr lang="es-ES" sz="2800" dirty="0"/>
          </a:p>
        </p:txBody>
      </p:sp>
      <p:pic>
        <p:nvPicPr>
          <p:cNvPr id="1026" name="Picture 2" descr="S6001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2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6720" y="1842247"/>
            <a:ext cx="11082528" cy="4511395"/>
          </a:xfrm>
        </p:spPr>
        <p:txBody>
          <a:bodyPr>
            <a:normAutofit fontScale="90000"/>
          </a:bodyPr>
          <a:lstStyle/>
          <a:p>
            <a:r>
              <a:rPr lang="es-ES" dirty="0"/>
              <a:t/>
            </a:r>
            <a:br>
              <a:rPr lang="es-ES" dirty="0"/>
            </a:br>
            <a:r>
              <a:rPr lang="es-ES" dirty="0">
                <a:solidFill>
                  <a:schemeClr val="accent6">
                    <a:lumMod val="50000"/>
                  </a:schemeClr>
                </a:solidFill>
              </a:rPr>
              <a:t>“Cuando plantamos árboles, plantamos semillas para la paz y la esperanza”.</a:t>
            </a:r>
            <a:br>
              <a:rPr lang="es-ES" dirty="0">
                <a:solidFill>
                  <a:schemeClr val="accent6">
                    <a:lumMod val="50000"/>
                  </a:schemeClr>
                </a:solidFill>
              </a:rPr>
            </a:br>
            <a:r>
              <a:rPr lang="es-ES" dirty="0">
                <a:solidFill>
                  <a:schemeClr val="accent6">
                    <a:lumMod val="50000"/>
                  </a:schemeClr>
                </a:solidFill>
              </a:rPr>
              <a:t/>
            </a:r>
            <a:br>
              <a:rPr lang="es-ES" dirty="0">
                <a:solidFill>
                  <a:schemeClr val="accent6">
                    <a:lumMod val="50000"/>
                  </a:schemeClr>
                </a:solidFill>
              </a:rPr>
            </a:br>
            <a:r>
              <a:rPr lang="es-ES" sz="3600" dirty="0">
                <a:solidFill>
                  <a:schemeClr val="accent6">
                    <a:lumMod val="50000"/>
                  </a:schemeClr>
                </a:solidFill>
              </a:rPr>
              <a:t>(</a:t>
            </a:r>
            <a:r>
              <a:rPr lang="es-ES" sz="3600" dirty="0" err="1">
                <a:solidFill>
                  <a:schemeClr val="accent6">
                    <a:lumMod val="50000"/>
                  </a:schemeClr>
                </a:solidFill>
              </a:rPr>
              <a:t>Wangari</a:t>
            </a:r>
            <a:r>
              <a:rPr lang="es-ES" sz="3600" dirty="0">
                <a:solidFill>
                  <a:schemeClr val="accent6">
                    <a:lumMod val="50000"/>
                  </a:schemeClr>
                </a:solidFill>
              </a:rPr>
              <a:t> </a:t>
            </a:r>
            <a:r>
              <a:rPr lang="es-ES" sz="3600" dirty="0" err="1">
                <a:solidFill>
                  <a:schemeClr val="accent6">
                    <a:lumMod val="50000"/>
                  </a:schemeClr>
                </a:solidFill>
              </a:rPr>
              <a:t>Maathai</a:t>
            </a:r>
            <a:r>
              <a:rPr lang="es-ES" sz="3600" dirty="0">
                <a:solidFill>
                  <a:schemeClr val="accent6">
                    <a:lumMod val="50000"/>
                  </a:schemeClr>
                </a:solidFill>
              </a:rPr>
              <a:t>, primera mujer africana en recibir el Premio Nobel de la Paz)</a:t>
            </a:r>
            <a:r>
              <a:rPr lang="es-ES" sz="3600" dirty="0"/>
              <a:t/>
            </a:r>
            <a:br>
              <a:rPr lang="es-ES" sz="3600" dirty="0"/>
            </a:br>
            <a:endParaRPr lang="es-ES" sz="3600" dirty="0">
              <a:solidFill>
                <a:schemeClr val="accent6">
                  <a:lumMod val="50000"/>
                </a:schemeClr>
              </a:solidFill>
            </a:endParaRP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91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Gestión del arbolado</a:t>
            </a:r>
            <a:endParaRPr lang="es-ES" sz="4800" dirty="0">
              <a:solidFill>
                <a:schemeClr val="accent6">
                  <a:lumMod val="50000"/>
                </a:schemeClr>
              </a:solidFill>
            </a:endParaRPr>
          </a:p>
        </p:txBody>
      </p:sp>
      <p:sp>
        <p:nvSpPr>
          <p:cNvPr id="3" name="Subtítulo 2"/>
          <p:cNvSpPr>
            <a:spLocks noGrp="1"/>
          </p:cNvSpPr>
          <p:nvPr>
            <p:ph type="subTitle" idx="1"/>
          </p:nvPr>
        </p:nvSpPr>
        <p:spPr>
          <a:xfrm>
            <a:off x="182880" y="2947985"/>
            <a:ext cx="11643360" cy="3684463"/>
          </a:xfrm>
        </p:spPr>
        <p:txBody>
          <a:bodyPr numCol="1">
            <a:normAutofit lnSpcReduction="10000"/>
          </a:bodyPr>
          <a:lstStyle/>
          <a:p>
            <a:r>
              <a:rPr lang="es-ES" sz="3000" dirty="0"/>
              <a:t>Poda y mantenimiento de manera continuada todo el año.</a:t>
            </a:r>
          </a:p>
          <a:p>
            <a:r>
              <a:rPr lang="es-ES" sz="3000" dirty="0"/>
              <a:t>Poda individualizada sobre cada árbol atendiendo al estado estructural y fitosanitario de cada ejemplar</a:t>
            </a:r>
          </a:p>
          <a:p>
            <a:endParaRPr lang="es-ES" sz="3000" dirty="0"/>
          </a:p>
          <a:p>
            <a:r>
              <a:rPr lang="es-ES" sz="3000" dirty="0"/>
              <a:t>La poda habitual, </a:t>
            </a:r>
            <a:r>
              <a:rPr lang="es-ES" sz="3000" b="1" dirty="0"/>
              <a:t>poda de mantenimiento</a:t>
            </a:r>
            <a:r>
              <a:rPr lang="es-ES" sz="3000" dirty="0"/>
              <a:t>, consiste en la retirada de ramas bajas y reiterados o chupones, ramas secas o con problemas fitosanitarios, podas de ramas que afectan a edificios, semáforo, señales o farolas. </a:t>
            </a:r>
          </a:p>
          <a:p>
            <a:endParaRPr lang="es-ES" dirty="0"/>
          </a:p>
          <a:p>
            <a:endParaRPr lang="es-ES" dirty="0"/>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11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Gestión del arbolado</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1">
            <a:normAutofit/>
          </a:bodyPr>
          <a:lstStyle/>
          <a:p>
            <a:pPr algn="just"/>
            <a:r>
              <a:rPr lang="es-ES" sz="2800" dirty="0"/>
              <a:t>También se actúa en situaciones en las que existan problemas estructurales, defectos por ramas partidas y otras situaciones en las que se puedan evaluar podas de reestructuración, que se realizarán una única vez en la vida del árbol, si la ubicación lo permite y que pretenden la formación de una estructura mas baja y más estable en el árbol y cuando la actuación lo requiere.</a:t>
            </a:r>
          </a:p>
          <a:p>
            <a:pPr algn="just"/>
            <a:endParaRPr lang="es-ES" sz="2800" dirty="0"/>
          </a:p>
          <a:p>
            <a:pPr algn="just"/>
            <a:r>
              <a:rPr lang="es-ES" sz="2800" dirty="0"/>
              <a:t>Se desaconseja que las actuaciones de poda se realicen en plena </a:t>
            </a:r>
            <a:r>
              <a:rPr lang="es-ES" sz="2800" dirty="0" err="1"/>
              <a:t>brotación</a:t>
            </a:r>
            <a:r>
              <a:rPr lang="es-ES" sz="2800" dirty="0"/>
              <a:t> de las yemas o cuando el árbol inicia la caída de la hoja.</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3825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Gestión del arbolado</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490785"/>
            <a:ext cx="11643360" cy="3922207"/>
          </a:xfrm>
        </p:spPr>
        <p:txBody>
          <a:bodyPr numCol="1">
            <a:noAutofit/>
          </a:bodyPr>
          <a:lstStyle/>
          <a:p>
            <a:r>
              <a:rPr lang="es-ES" sz="2800" dirty="0"/>
              <a:t>GESTIÓN </a:t>
            </a:r>
          </a:p>
          <a:p>
            <a:pPr marL="457200" indent="-457200" algn="just">
              <a:buFont typeface="Arial" panose="020B0604020202020204" pitchFamily="34" charset="0"/>
              <a:buChar char="•"/>
            </a:pPr>
            <a:r>
              <a:rPr lang="es-ES" sz="2800" dirty="0"/>
              <a:t>Podas para </a:t>
            </a:r>
            <a:r>
              <a:rPr lang="es-ES" sz="2800" b="1" dirty="0"/>
              <a:t>evitar riesgos a la ciudadanía</a:t>
            </a:r>
            <a:r>
              <a:rPr lang="es-ES" sz="2800" dirty="0"/>
              <a:t>. </a:t>
            </a:r>
          </a:p>
          <a:p>
            <a:pPr marL="457200" indent="-457200" algn="just">
              <a:buFont typeface="Arial" panose="020B0604020202020204" pitchFamily="34" charset="0"/>
              <a:buChar char="•"/>
            </a:pPr>
            <a:r>
              <a:rPr lang="es-ES" sz="2800" b="1" dirty="0"/>
              <a:t>Sustitución </a:t>
            </a:r>
            <a:r>
              <a:rPr lang="es-ES" sz="2800" dirty="0"/>
              <a:t>del ejemplar en mal estado y con bajas perspectivas de futuro. </a:t>
            </a:r>
          </a:p>
          <a:p>
            <a:pPr marL="457200" indent="-457200" algn="just">
              <a:buFont typeface="Arial" panose="020B0604020202020204" pitchFamily="34" charset="0"/>
              <a:buChar char="•"/>
            </a:pPr>
            <a:r>
              <a:rPr lang="es-ES" sz="2800" b="1" dirty="0"/>
              <a:t>Cambio de especie </a:t>
            </a:r>
            <a:r>
              <a:rPr lang="es-ES" sz="2800" dirty="0"/>
              <a:t>cuando se considere necesario.</a:t>
            </a:r>
          </a:p>
          <a:p>
            <a:pPr marL="457200" indent="-457200" algn="just">
              <a:buFont typeface="Arial" panose="020B0604020202020204" pitchFamily="34" charset="0"/>
              <a:buChar char="•"/>
            </a:pPr>
            <a:r>
              <a:rPr lang="es-ES" sz="2800" b="1" dirty="0"/>
              <a:t>Evaluación del riesgo </a:t>
            </a:r>
            <a:r>
              <a:rPr lang="es-ES" sz="2800" dirty="0"/>
              <a:t>del arbolado para poder tomar las decisiones adecuadas. </a:t>
            </a:r>
          </a:p>
          <a:p>
            <a:pPr marL="457200" indent="-457200" algn="just">
              <a:buFont typeface="Arial" panose="020B0604020202020204" pitchFamily="34" charset="0"/>
              <a:buChar char="•"/>
            </a:pPr>
            <a:r>
              <a:rPr lang="es-ES" sz="2800" b="1" dirty="0"/>
              <a:t>Eliminar la ubicación</a:t>
            </a:r>
            <a:r>
              <a:rPr lang="es-ES" sz="2800" dirty="0"/>
              <a:t> por imposibilidad de desarrollo de cualquier árbol.</a:t>
            </a:r>
          </a:p>
          <a:p>
            <a:r>
              <a:rPr lang="es-ES" sz="2800" dirty="0"/>
              <a:t> </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55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Gestión del arbolado</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490785"/>
            <a:ext cx="11643360" cy="3922207"/>
          </a:xfrm>
        </p:spPr>
        <p:txBody>
          <a:bodyPr numCol="1">
            <a:noAutofit/>
          </a:bodyPr>
          <a:lstStyle/>
          <a:p>
            <a:r>
              <a:rPr lang="es-ES" sz="2800" dirty="0"/>
              <a:t> </a:t>
            </a:r>
          </a:p>
          <a:p>
            <a:r>
              <a:rPr lang="es-ES" sz="2800" dirty="0"/>
              <a:t>PLANIFICACIÓN </a:t>
            </a:r>
          </a:p>
          <a:p>
            <a:endParaRPr lang="es-ES" sz="2800" dirty="0"/>
          </a:p>
          <a:p>
            <a:pPr marL="457200" indent="-457200" algn="just">
              <a:buFont typeface="Arial" panose="020B0604020202020204" pitchFamily="34" charset="0"/>
              <a:buChar char="•"/>
            </a:pPr>
            <a:r>
              <a:rPr lang="es-ES" sz="2800" dirty="0"/>
              <a:t>Se realiza </a:t>
            </a:r>
            <a:r>
              <a:rPr lang="es-ES" sz="2800" b="1" dirty="0"/>
              <a:t>revisión especifica de cada zona verde </a:t>
            </a:r>
            <a:r>
              <a:rPr lang="es-ES" sz="2800" dirty="0"/>
              <a:t>o viario urbano en el que se puedan realizar las plantaciones atendiendo a las necesidades del  propio espacio y a todas las posibles afecciones a estructuras e infraestructuras.</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98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Gestión del arbolado</a:t>
            </a:r>
            <a:endParaRPr lang="es-ES" sz="4800" dirty="0">
              <a:solidFill>
                <a:schemeClr val="accent6">
                  <a:lumMod val="50000"/>
                </a:schemeClr>
              </a:solidFill>
            </a:endParaRPr>
          </a:p>
        </p:txBody>
      </p:sp>
      <p:sp>
        <p:nvSpPr>
          <p:cNvPr id="3" name="Subtítulo 2"/>
          <p:cNvSpPr>
            <a:spLocks noGrp="1"/>
          </p:cNvSpPr>
          <p:nvPr>
            <p:ph type="subTitle" idx="1"/>
          </p:nvPr>
        </p:nvSpPr>
        <p:spPr>
          <a:xfrm>
            <a:off x="451104" y="2745433"/>
            <a:ext cx="11106912" cy="3684463"/>
          </a:xfrm>
        </p:spPr>
        <p:txBody>
          <a:bodyPr numCol="1">
            <a:normAutofit/>
          </a:bodyPr>
          <a:lstStyle/>
          <a:p>
            <a:pPr algn="just"/>
            <a:r>
              <a:rPr lang="es-ES" sz="2800" dirty="0"/>
              <a:t>Todo el personal encargado de realización de labores de arbolado es:</a:t>
            </a:r>
          </a:p>
          <a:p>
            <a:pPr algn="just"/>
            <a:endParaRPr lang="es-ES" sz="1050" dirty="0"/>
          </a:p>
          <a:p>
            <a:pPr marL="457200" indent="-457200" algn="just">
              <a:buFontTx/>
              <a:buChar char="-"/>
            </a:pPr>
            <a:r>
              <a:rPr lang="es-ES" sz="2800" dirty="0"/>
              <a:t>personal cualificado</a:t>
            </a:r>
          </a:p>
          <a:p>
            <a:pPr marL="457200" indent="-457200" algn="just">
              <a:buFontTx/>
              <a:buChar char="-"/>
            </a:pPr>
            <a:r>
              <a:rPr lang="es-ES" sz="2800" dirty="0"/>
              <a:t>personal en continua formación, relacionada con labores de arboricultura, estructura del arbolado, tratamientos fitosanitarios, técnicas de trepa y poda en altura,… </a:t>
            </a:r>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5025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Apeos y reposiciones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1">
            <a:normAutofit/>
          </a:bodyPr>
          <a:lstStyle/>
          <a:p>
            <a:pPr algn="just"/>
            <a:r>
              <a:rPr lang="es-ES" sz="2800" dirty="0"/>
              <a:t>Todas las actuaciones de apeo (incluye destoconado) o tala que se realizan se hacen mediante un acto motivado a través de resolución administrativa. </a:t>
            </a:r>
          </a:p>
          <a:p>
            <a:pPr algn="just"/>
            <a:endParaRPr lang="es-ES" sz="2800" dirty="0"/>
          </a:p>
          <a:p>
            <a:pPr algn="just"/>
            <a:r>
              <a:rPr lang="es-ES" sz="2800" dirty="0"/>
              <a:t>Las labores de reposición de arbolado se realizan en campañas de plantación en época de otoño e invierno. Se intentan realizar las reposiciones de arbolado de forma distribuida en todos los distritos.</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906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Apeos y reposiciones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2262083" y="2597703"/>
            <a:ext cx="7881661" cy="3226322"/>
          </a:xfrm>
        </p:spPr>
        <p:txBody>
          <a:bodyPr numCol="1">
            <a:normAutofit fontScale="92500" lnSpcReduction="10000"/>
          </a:bodyPr>
          <a:lstStyle/>
          <a:p>
            <a:r>
              <a:rPr lang="es-ES" dirty="0"/>
              <a:t> </a:t>
            </a:r>
            <a:r>
              <a:rPr lang="es-ES" sz="2800" b="1" dirty="0"/>
              <a:t>PLANTACIÓN Y REPOSICIÓN DE </a:t>
            </a:r>
          </a:p>
          <a:p>
            <a:r>
              <a:rPr lang="es-ES" sz="2800" b="1" dirty="0"/>
              <a:t> </a:t>
            </a:r>
            <a:r>
              <a:rPr lang="es-ES" sz="3600" b="1" dirty="0"/>
              <a:t>28.034 ÁRBOLES </a:t>
            </a:r>
          </a:p>
          <a:p>
            <a:r>
              <a:rPr lang="es-ES" sz="2800" dirty="0"/>
              <a:t>DESDE LA CAMPAÑA DE OTOÑO DE 2015 </a:t>
            </a:r>
          </a:p>
          <a:p>
            <a:pPr marL="457200" indent="-457200" algn="l">
              <a:buFontTx/>
              <a:buChar char="-"/>
            </a:pPr>
            <a:r>
              <a:rPr lang="es-ES" sz="2800" dirty="0"/>
              <a:t>Reposiciones en zonas verdes públicas y viario: 3.972</a:t>
            </a:r>
          </a:p>
          <a:p>
            <a:pPr marL="457200" indent="-457200" algn="l">
              <a:buFontTx/>
              <a:buChar char="-"/>
            </a:pPr>
            <a:r>
              <a:rPr lang="es-ES" sz="2800" dirty="0"/>
              <a:t>Voluntariado ambiental (Bosques Comestible, del Quijote, del Amor, Arboreto, Espinillos…): 14.562</a:t>
            </a:r>
          </a:p>
          <a:p>
            <a:pPr marL="457200" indent="-457200" algn="l">
              <a:buFontTx/>
              <a:buChar char="-"/>
            </a:pPr>
            <a:r>
              <a:rPr lang="es-ES" sz="2800" dirty="0"/>
              <a:t>Parque de Los Cerros: 9.500</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919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Número de apeos</a:t>
            </a:r>
            <a:endParaRPr lang="es-ES" sz="4800" dirty="0">
              <a:solidFill>
                <a:schemeClr val="accent6">
                  <a:lumMod val="50000"/>
                </a:schemeClr>
              </a:solidFill>
            </a:endParaRPr>
          </a:p>
        </p:txBody>
      </p:sp>
      <p:sp>
        <p:nvSpPr>
          <p:cNvPr id="3" name="Subtítulo 2"/>
          <p:cNvSpPr>
            <a:spLocks noGrp="1"/>
          </p:cNvSpPr>
          <p:nvPr>
            <p:ph type="subTitle" idx="1"/>
          </p:nvPr>
        </p:nvSpPr>
        <p:spPr>
          <a:xfrm>
            <a:off x="15675" y="2624896"/>
            <a:ext cx="11643360" cy="4233103"/>
          </a:xfrm>
        </p:spPr>
        <p:txBody>
          <a:bodyPr numCol="2">
            <a:normAutofit/>
          </a:bodyPr>
          <a:lstStyle/>
          <a:p>
            <a:endParaRPr lang="es-ES" dirty="0"/>
          </a:p>
          <a:p>
            <a:endParaRPr lang="es-ES" dirty="0"/>
          </a:p>
          <a:p>
            <a:endParaRPr lang="es-ES" dirty="0"/>
          </a:p>
          <a:p>
            <a:pPr defTabSz="450850"/>
            <a:r>
              <a:rPr lang="es-ES" dirty="0"/>
              <a:t>NÚMERO DE APEOS</a:t>
            </a:r>
          </a:p>
          <a:p>
            <a:endParaRPr lang="es-ES" dirty="0"/>
          </a:p>
          <a:p>
            <a:endParaRPr lang="es-ES" dirty="0"/>
          </a:p>
          <a:p>
            <a:endParaRPr lang="es-ES" dirty="0"/>
          </a:p>
          <a:p>
            <a:endParaRPr lang="es-ES" dirty="0"/>
          </a:p>
        </p:txBody>
      </p:sp>
      <p:pic>
        <p:nvPicPr>
          <p:cNvPr id="1026" name="Picture 2" descr="S6001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p:cNvGraphicFramePr>
            <a:graphicFrameLocks/>
          </p:cNvGraphicFramePr>
          <p:nvPr>
            <p:extLst>
              <p:ext uri="{D42A27DB-BD31-4B8C-83A1-F6EECF244321}">
                <p14:modId xmlns:p14="http://schemas.microsoft.com/office/powerpoint/2010/main" val="3870832058"/>
              </p:ext>
            </p:extLst>
          </p:nvPr>
        </p:nvGraphicFramePr>
        <p:xfrm>
          <a:off x="4376928" y="2539553"/>
          <a:ext cx="7485888" cy="388924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3356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Número de reposiciones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158496" y="2624897"/>
            <a:ext cx="11643360" cy="4233103"/>
          </a:xfrm>
        </p:spPr>
        <p:txBody>
          <a:bodyPr numCol="2">
            <a:normAutofit/>
          </a:bodyPr>
          <a:lstStyle/>
          <a:p>
            <a:endParaRPr lang="es-ES" dirty="0"/>
          </a:p>
          <a:p>
            <a:endParaRPr lang="es-ES" dirty="0"/>
          </a:p>
          <a:p>
            <a:endParaRPr lang="es-ES" dirty="0"/>
          </a:p>
          <a:p>
            <a:pPr algn="l" defTabSz="450850"/>
            <a:r>
              <a:rPr lang="es-ES" dirty="0"/>
              <a:t>		NÚMERO DE REPOSICIONES</a:t>
            </a:r>
          </a:p>
          <a:p>
            <a:endParaRPr lang="es-ES" dirty="0"/>
          </a:p>
          <a:p>
            <a:endParaRPr lang="es-ES" dirty="0"/>
          </a:p>
          <a:p>
            <a:endParaRPr lang="es-ES" dirty="0"/>
          </a:p>
          <a:p>
            <a:endParaRPr lang="es-ES" dirty="0"/>
          </a:p>
        </p:txBody>
      </p:sp>
      <p:pic>
        <p:nvPicPr>
          <p:cNvPr id="1026" name="Picture 2" descr="S6001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p:cNvGraphicFramePr>
            <a:graphicFrameLocks/>
          </p:cNvGraphicFramePr>
          <p:nvPr>
            <p:extLst>
              <p:ext uri="{D42A27DB-BD31-4B8C-83A1-F6EECF244321}">
                <p14:modId xmlns:p14="http://schemas.microsoft.com/office/powerpoint/2010/main" val="3097876773"/>
              </p:ext>
            </p:extLst>
          </p:nvPr>
        </p:nvGraphicFramePr>
        <p:xfrm>
          <a:off x="4982468" y="2490785"/>
          <a:ext cx="6517273" cy="403250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33563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Comparativa plantaciones frente apeos</a:t>
            </a:r>
            <a:endParaRPr lang="es-ES" sz="4800" dirty="0">
              <a:solidFill>
                <a:schemeClr val="accent6">
                  <a:lumMod val="50000"/>
                </a:schemeClr>
              </a:solidFill>
            </a:endParaRPr>
          </a:p>
        </p:txBody>
      </p:sp>
      <p:pic>
        <p:nvPicPr>
          <p:cNvPr id="1026" name="Picture 2" descr="S6001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Gráfico 10"/>
          <p:cNvGraphicFramePr>
            <a:graphicFrameLocks/>
          </p:cNvGraphicFramePr>
          <p:nvPr>
            <p:extLst>
              <p:ext uri="{D42A27DB-BD31-4B8C-83A1-F6EECF244321}">
                <p14:modId xmlns:p14="http://schemas.microsoft.com/office/powerpoint/2010/main" val="299117087"/>
              </p:ext>
            </p:extLst>
          </p:nvPr>
        </p:nvGraphicFramePr>
        <p:xfrm>
          <a:off x="2289226" y="2682240"/>
          <a:ext cx="7711081" cy="382828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59231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p>
        </p:txBody>
      </p:sp>
      <p:sp>
        <p:nvSpPr>
          <p:cNvPr id="3" name="Subtítulo 2"/>
          <p:cNvSpPr>
            <a:spLocks noGrp="1"/>
          </p:cNvSpPr>
          <p:nvPr>
            <p:ph type="subTitle" idx="1"/>
          </p:nvPr>
        </p:nvSpPr>
        <p:spPr>
          <a:xfrm>
            <a:off x="312637" y="2950463"/>
            <a:ext cx="11326368" cy="3490678"/>
          </a:xfrm>
        </p:spPr>
        <p:txBody>
          <a:bodyPr>
            <a:normAutofit fontScale="92500" lnSpcReduction="20000"/>
          </a:bodyPr>
          <a:lstStyle/>
          <a:p>
            <a:r>
              <a:rPr lang="es-ES" sz="4000" dirty="0"/>
              <a:t>Los árboles, entre otros muchos servicios eco-sistémicos, ayudan a descontaminar el planeta. </a:t>
            </a:r>
          </a:p>
          <a:p>
            <a:endParaRPr lang="es-ES" sz="4000" dirty="0"/>
          </a:p>
          <a:p>
            <a:r>
              <a:rPr lang="es-ES" sz="4000" dirty="0"/>
              <a:t>Un </a:t>
            </a:r>
            <a:r>
              <a:rPr lang="es-ES" sz="4000" b="1" dirty="0"/>
              <a:t>pino </a:t>
            </a:r>
            <a:r>
              <a:rPr lang="es-ES" sz="4000" b="1" dirty="0" err="1"/>
              <a:t>carrasco</a:t>
            </a:r>
            <a:r>
              <a:rPr lang="es-ES" sz="4000" b="1" dirty="0"/>
              <a:t> </a:t>
            </a:r>
            <a:r>
              <a:rPr lang="es-ES" sz="4000" dirty="0"/>
              <a:t>adulto puede absorber cerca de </a:t>
            </a:r>
            <a:r>
              <a:rPr lang="es-ES" sz="4000" b="1" dirty="0"/>
              <a:t>50 toneladas de CO</a:t>
            </a:r>
            <a:r>
              <a:rPr lang="es-ES" sz="4000" b="1" baseline="-25000" dirty="0"/>
              <a:t>2</a:t>
            </a:r>
            <a:r>
              <a:rPr lang="es-ES" sz="4000" b="1" dirty="0"/>
              <a:t> </a:t>
            </a:r>
            <a:r>
              <a:rPr lang="es-ES" sz="4000" dirty="0"/>
              <a:t>en un año. Es decir, el equivalente a la emisión de </a:t>
            </a:r>
            <a:r>
              <a:rPr lang="es-ES" sz="4000" b="1" dirty="0"/>
              <a:t>casi 30 automóviles</a:t>
            </a:r>
            <a:r>
              <a:rPr lang="es-ES" sz="4000" dirty="0"/>
              <a:t>, de tamaño medio y que recorran aproximadamente 10.000 kilómetros al año.</a:t>
            </a:r>
            <a:endParaRPr lang="es-ES" sz="2800" dirty="0"/>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947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Alcorques vacíos por distritos</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2">
            <a:normAutofit/>
          </a:bodyPr>
          <a:lstStyle/>
          <a:p>
            <a:r>
              <a:rPr lang="es-ES" dirty="0"/>
              <a:t>			</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Gráfico 10"/>
          <p:cNvGraphicFramePr>
            <a:graphicFrameLocks/>
          </p:cNvGraphicFramePr>
          <p:nvPr>
            <p:extLst>
              <p:ext uri="{D42A27DB-BD31-4B8C-83A1-F6EECF244321}">
                <p14:modId xmlns:p14="http://schemas.microsoft.com/office/powerpoint/2010/main" val="4285315709"/>
              </p:ext>
            </p:extLst>
          </p:nvPr>
        </p:nvGraphicFramePr>
        <p:xfrm>
          <a:off x="5519159" y="1580145"/>
          <a:ext cx="8350085" cy="43647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28234309"/>
              </p:ext>
            </p:extLst>
          </p:nvPr>
        </p:nvGraphicFramePr>
        <p:xfrm>
          <a:off x="170688" y="3135798"/>
          <a:ext cx="8288871" cy="1188720"/>
        </p:xfrm>
        <a:graphic>
          <a:graphicData uri="http://schemas.openxmlformats.org/drawingml/2006/table">
            <a:tbl>
              <a:tblPr firstRow="1" bandRow="1">
                <a:tableStyleId>{D27102A9-8310-4765-A935-A1911B00CA55}</a:tableStyleId>
              </a:tblPr>
              <a:tblGrid>
                <a:gridCol w="1567117">
                  <a:extLst>
                    <a:ext uri="{9D8B030D-6E8A-4147-A177-3AD203B41FA5}">
                      <a16:colId xmlns:a16="http://schemas.microsoft.com/office/drawing/2014/main" xmlns="" val="20000"/>
                    </a:ext>
                  </a:extLst>
                </a:gridCol>
                <a:gridCol w="1648079">
                  <a:extLst>
                    <a:ext uri="{9D8B030D-6E8A-4147-A177-3AD203B41FA5}">
                      <a16:colId xmlns:a16="http://schemas.microsoft.com/office/drawing/2014/main" xmlns="" val="20001"/>
                    </a:ext>
                  </a:extLst>
                </a:gridCol>
                <a:gridCol w="1729041">
                  <a:extLst>
                    <a:ext uri="{9D8B030D-6E8A-4147-A177-3AD203B41FA5}">
                      <a16:colId xmlns:a16="http://schemas.microsoft.com/office/drawing/2014/main" xmlns="" val="20002"/>
                    </a:ext>
                  </a:extLst>
                </a:gridCol>
                <a:gridCol w="1748091">
                  <a:extLst>
                    <a:ext uri="{9D8B030D-6E8A-4147-A177-3AD203B41FA5}">
                      <a16:colId xmlns:a16="http://schemas.microsoft.com/office/drawing/2014/main" xmlns="" val="20003"/>
                    </a:ext>
                  </a:extLst>
                </a:gridCol>
                <a:gridCol w="1596543">
                  <a:extLst>
                    <a:ext uri="{9D8B030D-6E8A-4147-A177-3AD203B41FA5}">
                      <a16:colId xmlns:a16="http://schemas.microsoft.com/office/drawing/2014/main" xmlns="" val="20004"/>
                    </a:ext>
                  </a:extLst>
                </a:gridCol>
              </a:tblGrid>
              <a:tr h="390826">
                <a:tc>
                  <a:txBody>
                    <a:bodyPr/>
                    <a:lstStyle/>
                    <a:p>
                      <a:pPr algn="ctr"/>
                      <a:r>
                        <a:rPr lang="es-ES" sz="2000" dirty="0"/>
                        <a:t>DISTRITO</a:t>
                      </a:r>
                      <a:r>
                        <a:rPr lang="es-ES" sz="2000" baseline="0" dirty="0"/>
                        <a:t> I</a:t>
                      </a:r>
                      <a:endParaRPr lang="es-ES" sz="2000" dirty="0"/>
                    </a:p>
                  </a:txBody>
                  <a:tcPr/>
                </a:tc>
                <a:tc>
                  <a:txBody>
                    <a:bodyPr/>
                    <a:lstStyle/>
                    <a:p>
                      <a:pPr algn="ctr"/>
                      <a:r>
                        <a:rPr lang="es-ES" sz="2000" dirty="0"/>
                        <a:t>DISTRITO II</a:t>
                      </a:r>
                    </a:p>
                  </a:txBody>
                  <a:tcPr/>
                </a:tc>
                <a:tc>
                  <a:txBody>
                    <a:bodyPr/>
                    <a:lstStyle/>
                    <a:p>
                      <a:pPr algn="ctr"/>
                      <a:r>
                        <a:rPr lang="es-ES" sz="2000" dirty="0"/>
                        <a:t>DISTRITO III</a:t>
                      </a:r>
                    </a:p>
                  </a:txBody>
                  <a:tcPr/>
                </a:tc>
                <a:tc>
                  <a:txBody>
                    <a:bodyPr/>
                    <a:lstStyle/>
                    <a:p>
                      <a:pPr algn="ctr"/>
                      <a:r>
                        <a:rPr lang="es-ES" sz="2000" dirty="0"/>
                        <a:t>DISTRITO IV</a:t>
                      </a:r>
                    </a:p>
                  </a:txBody>
                  <a:tcPr/>
                </a:tc>
                <a:tc>
                  <a:txBody>
                    <a:bodyPr/>
                    <a:lstStyle/>
                    <a:p>
                      <a:pPr algn="ctr"/>
                      <a:r>
                        <a:rPr lang="es-ES" sz="2000" dirty="0"/>
                        <a:t>DISTRITO V</a:t>
                      </a:r>
                    </a:p>
                  </a:txBody>
                  <a:tcPr/>
                </a:tc>
                <a:extLst>
                  <a:ext uri="{0D108BD9-81ED-4DB2-BD59-A6C34878D82A}">
                    <a16:rowId xmlns:a16="http://schemas.microsoft.com/office/drawing/2014/main" xmlns="" val="10000"/>
                  </a:ext>
                </a:extLst>
              </a:tr>
              <a:tr h="390826">
                <a:tc>
                  <a:txBody>
                    <a:bodyPr/>
                    <a:lstStyle/>
                    <a:p>
                      <a:pPr algn="ctr"/>
                      <a:r>
                        <a:rPr lang="es-ES" sz="2000" dirty="0"/>
                        <a:t>93</a:t>
                      </a:r>
                    </a:p>
                  </a:txBody>
                  <a:tcPr/>
                </a:tc>
                <a:tc>
                  <a:txBody>
                    <a:bodyPr/>
                    <a:lstStyle/>
                    <a:p>
                      <a:pPr algn="ctr"/>
                      <a:r>
                        <a:rPr lang="es-ES" sz="2000" dirty="0"/>
                        <a:t>212</a:t>
                      </a:r>
                    </a:p>
                  </a:txBody>
                  <a:tcPr/>
                </a:tc>
                <a:tc>
                  <a:txBody>
                    <a:bodyPr/>
                    <a:lstStyle/>
                    <a:p>
                      <a:pPr algn="ctr"/>
                      <a:r>
                        <a:rPr lang="es-ES" sz="2000" dirty="0"/>
                        <a:t>235</a:t>
                      </a:r>
                    </a:p>
                  </a:txBody>
                  <a:tcPr/>
                </a:tc>
                <a:tc>
                  <a:txBody>
                    <a:bodyPr/>
                    <a:lstStyle/>
                    <a:p>
                      <a:pPr algn="ctr"/>
                      <a:r>
                        <a:rPr lang="es-ES" sz="2000" dirty="0"/>
                        <a:t>433</a:t>
                      </a:r>
                    </a:p>
                  </a:txBody>
                  <a:tcPr/>
                </a:tc>
                <a:tc>
                  <a:txBody>
                    <a:bodyPr/>
                    <a:lstStyle/>
                    <a:p>
                      <a:pPr algn="ctr"/>
                      <a:r>
                        <a:rPr lang="es-ES" sz="2000" dirty="0"/>
                        <a:t>207</a:t>
                      </a:r>
                    </a:p>
                  </a:txBody>
                  <a:tcPr/>
                </a:tc>
                <a:extLst>
                  <a:ext uri="{0D108BD9-81ED-4DB2-BD59-A6C34878D82A}">
                    <a16:rowId xmlns:a16="http://schemas.microsoft.com/office/drawing/2014/main" xmlns="" val="10001"/>
                  </a:ext>
                </a:extLst>
              </a:tr>
              <a:tr h="390826">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tc>
                  <a:txBody>
                    <a:bodyPr/>
                    <a:lstStyle/>
                    <a:p>
                      <a:pPr algn="ctr"/>
                      <a:endParaRPr lang="es-ES" sz="2000" dirty="0"/>
                    </a:p>
                  </a:txBody>
                  <a:tcPr/>
                </a:tc>
                <a:extLst>
                  <a:ext uri="{0D108BD9-81ED-4DB2-BD59-A6C34878D82A}">
                    <a16:rowId xmlns:a16="http://schemas.microsoft.com/office/drawing/2014/main" xmlns="" val="10002"/>
                  </a:ext>
                </a:extLst>
              </a:tr>
            </a:tbl>
          </a:graphicData>
        </a:graphic>
      </p:graphicFrame>
      <p:graphicFrame>
        <p:nvGraphicFramePr>
          <p:cNvPr id="13" name="Gráfico 12"/>
          <p:cNvGraphicFramePr>
            <a:graphicFrameLocks/>
          </p:cNvGraphicFramePr>
          <p:nvPr>
            <p:extLst>
              <p:ext uri="{D42A27DB-BD31-4B8C-83A1-F6EECF244321}">
                <p14:modId xmlns:p14="http://schemas.microsoft.com/office/powerpoint/2010/main" val="1037457449"/>
              </p:ext>
            </p:extLst>
          </p:nvPr>
        </p:nvGraphicFramePr>
        <p:xfrm>
          <a:off x="7961550" y="2834338"/>
          <a:ext cx="4880096" cy="402366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11218700"/>
              </p:ext>
            </p:extLst>
          </p:nvPr>
        </p:nvGraphicFramePr>
        <p:xfrm>
          <a:off x="1384851" y="4876800"/>
          <a:ext cx="4712890" cy="476250"/>
        </p:xfrm>
        <a:graphic>
          <a:graphicData uri="http://schemas.openxmlformats.org/drawingml/2006/table">
            <a:tbl>
              <a:tblPr firstRow="1" bandRow="1">
                <a:tableStyleId>{D27102A9-8310-4765-A935-A1911B00CA55}</a:tableStyleId>
              </a:tblPr>
              <a:tblGrid>
                <a:gridCol w="4712890">
                  <a:extLst>
                    <a:ext uri="{9D8B030D-6E8A-4147-A177-3AD203B41FA5}">
                      <a16:colId xmlns:a16="http://schemas.microsoft.com/office/drawing/2014/main" xmlns="" val="20000"/>
                    </a:ext>
                  </a:extLst>
                </a:gridCol>
              </a:tblGrid>
              <a:tr h="476250">
                <a:tc>
                  <a:txBody>
                    <a:bodyPr/>
                    <a:lstStyle/>
                    <a:p>
                      <a:pPr algn="ctr"/>
                      <a:r>
                        <a:rPr lang="es-ES" sz="2400" dirty="0"/>
                        <a:t>TOTAL ALCORQUES VACÍOS: 1180</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64452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Alcorques vacíos por distritos</a:t>
            </a:r>
            <a:endParaRPr lang="es-ES" sz="4800" dirty="0">
              <a:solidFill>
                <a:schemeClr val="accent6">
                  <a:lumMod val="50000"/>
                </a:schemeClr>
              </a:solidFill>
            </a:endParaRPr>
          </a:p>
        </p:txBody>
      </p:sp>
      <p:sp>
        <p:nvSpPr>
          <p:cNvPr id="3" name="Subtítulo 2"/>
          <p:cNvSpPr>
            <a:spLocks noGrp="1"/>
          </p:cNvSpPr>
          <p:nvPr>
            <p:ph type="subTitle" idx="1"/>
          </p:nvPr>
        </p:nvSpPr>
        <p:spPr>
          <a:xfrm>
            <a:off x="170688" y="2728529"/>
            <a:ext cx="11643360" cy="3684463"/>
          </a:xfrm>
        </p:spPr>
        <p:txBody>
          <a:bodyPr numCol="2">
            <a:normAutofit/>
          </a:bodyPr>
          <a:lstStyle/>
          <a:p>
            <a:r>
              <a:rPr lang="es-ES" dirty="0"/>
              <a:t>			</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a 3"/>
          <p:cNvGraphicFramePr>
            <a:graphicFrameLocks noGrp="1"/>
          </p:cNvGraphicFramePr>
          <p:nvPr>
            <p:extLst>
              <p:ext uri="{D42A27DB-BD31-4B8C-83A1-F6EECF244321}">
                <p14:modId xmlns:p14="http://schemas.microsoft.com/office/powerpoint/2010/main" val="4280125693"/>
              </p:ext>
            </p:extLst>
          </p:nvPr>
        </p:nvGraphicFramePr>
        <p:xfrm>
          <a:off x="1719072" y="4291584"/>
          <a:ext cx="8288871" cy="1199672"/>
        </p:xfrm>
        <a:graphic>
          <a:graphicData uri="http://schemas.openxmlformats.org/drawingml/2006/table">
            <a:tbl>
              <a:tblPr firstRow="1" bandRow="1">
                <a:tableStyleId>{D27102A9-8310-4765-A935-A1911B00CA55}</a:tableStyleId>
              </a:tblPr>
              <a:tblGrid>
                <a:gridCol w="1567117">
                  <a:extLst>
                    <a:ext uri="{9D8B030D-6E8A-4147-A177-3AD203B41FA5}">
                      <a16:colId xmlns:a16="http://schemas.microsoft.com/office/drawing/2014/main" xmlns="" val="20000"/>
                    </a:ext>
                  </a:extLst>
                </a:gridCol>
                <a:gridCol w="1648079">
                  <a:extLst>
                    <a:ext uri="{9D8B030D-6E8A-4147-A177-3AD203B41FA5}">
                      <a16:colId xmlns:a16="http://schemas.microsoft.com/office/drawing/2014/main" xmlns="" val="20001"/>
                    </a:ext>
                  </a:extLst>
                </a:gridCol>
                <a:gridCol w="1729041">
                  <a:extLst>
                    <a:ext uri="{9D8B030D-6E8A-4147-A177-3AD203B41FA5}">
                      <a16:colId xmlns:a16="http://schemas.microsoft.com/office/drawing/2014/main" xmlns="" val="20002"/>
                    </a:ext>
                  </a:extLst>
                </a:gridCol>
                <a:gridCol w="1748091">
                  <a:extLst>
                    <a:ext uri="{9D8B030D-6E8A-4147-A177-3AD203B41FA5}">
                      <a16:colId xmlns:a16="http://schemas.microsoft.com/office/drawing/2014/main" xmlns="" val="20003"/>
                    </a:ext>
                  </a:extLst>
                </a:gridCol>
                <a:gridCol w="1596543">
                  <a:extLst>
                    <a:ext uri="{9D8B030D-6E8A-4147-A177-3AD203B41FA5}">
                      <a16:colId xmlns:a16="http://schemas.microsoft.com/office/drawing/2014/main" xmlns="" val="20004"/>
                    </a:ext>
                  </a:extLst>
                </a:gridCol>
              </a:tblGrid>
              <a:tr h="407192">
                <a:tc gridSpan="5">
                  <a:txBody>
                    <a:bodyPr/>
                    <a:lstStyle/>
                    <a:p>
                      <a:pPr algn="ctr"/>
                      <a:r>
                        <a:rPr lang="es-ES" sz="2000" dirty="0"/>
                        <a:t>% ALCORQUES VACIOS RESPECTO TOTAL DE ARBOLADO POR DISTRITOS</a:t>
                      </a:r>
                    </a:p>
                  </a:txBody>
                  <a:tcPr/>
                </a:tc>
                <a:tc hMerge="1">
                  <a:txBody>
                    <a:bodyPr/>
                    <a:lstStyle/>
                    <a:p>
                      <a:pPr algn="ctr"/>
                      <a:endParaRPr lang="es-ES" sz="2000" dirty="0"/>
                    </a:p>
                  </a:txBody>
                  <a:tcPr/>
                </a:tc>
                <a:tc hMerge="1">
                  <a:txBody>
                    <a:bodyPr/>
                    <a:lstStyle/>
                    <a:p>
                      <a:pPr algn="ctr"/>
                      <a:endParaRPr lang="es-ES" sz="2000" dirty="0"/>
                    </a:p>
                  </a:txBody>
                  <a:tcPr/>
                </a:tc>
                <a:tc hMerge="1">
                  <a:txBody>
                    <a:bodyPr/>
                    <a:lstStyle/>
                    <a:p>
                      <a:pPr algn="ctr"/>
                      <a:endParaRPr lang="es-ES" sz="2000" dirty="0"/>
                    </a:p>
                  </a:txBody>
                  <a:tcPr/>
                </a:tc>
                <a:tc hMerge="1">
                  <a:txBody>
                    <a:bodyPr/>
                    <a:lstStyle/>
                    <a:p>
                      <a:pPr algn="ctr"/>
                      <a:endParaRPr lang="es-ES" sz="2000" dirty="0"/>
                    </a:p>
                  </a:txBody>
                  <a:tcPr/>
                </a:tc>
                <a:extLst>
                  <a:ext uri="{0D108BD9-81ED-4DB2-BD59-A6C34878D82A}">
                    <a16:rowId xmlns:a16="http://schemas.microsoft.com/office/drawing/2014/main" xmlns="" val="10000"/>
                  </a:ext>
                </a:extLst>
              </a:tr>
              <a:tr h="390826">
                <a:tc>
                  <a:txBody>
                    <a:bodyPr/>
                    <a:lstStyle/>
                    <a:p>
                      <a:pPr algn="ctr"/>
                      <a:r>
                        <a:rPr lang="es-ES" sz="2000" dirty="0"/>
                        <a:t>DISTRITO</a:t>
                      </a:r>
                      <a:r>
                        <a:rPr lang="es-ES" sz="2000" baseline="0" dirty="0"/>
                        <a:t> I</a:t>
                      </a:r>
                      <a:endParaRPr lang="es-ES" sz="2000" dirty="0"/>
                    </a:p>
                  </a:txBody>
                  <a:tcPr/>
                </a:tc>
                <a:tc>
                  <a:txBody>
                    <a:bodyPr/>
                    <a:lstStyle/>
                    <a:p>
                      <a:pPr algn="ctr"/>
                      <a:r>
                        <a:rPr lang="es-ES" sz="2000" dirty="0"/>
                        <a:t>DISTRITO II</a:t>
                      </a:r>
                    </a:p>
                  </a:txBody>
                  <a:tcPr/>
                </a:tc>
                <a:tc>
                  <a:txBody>
                    <a:bodyPr/>
                    <a:lstStyle/>
                    <a:p>
                      <a:pPr algn="ctr"/>
                      <a:r>
                        <a:rPr lang="es-ES" sz="2000" dirty="0"/>
                        <a:t>DISTRITO III</a:t>
                      </a:r>
                    </a:p>
                  </a:txBody>
                  <a:tcPr/>
                </a:tc>
                <a:tc>
                  <a:txBody>
                    <a:bodyPr/>
                    <a:lstStyle/>
                    <a:p>
                      <a:pPr algn="ctr"/>
                      <a:r>
                        <a:rPr lang="es-ES" sz="2000" dirty="0"/>
                        <a:t>DISTRITO IV</a:t>
                      </a:r>
                    </a:p>
                  </a:txBody>
                  <a:tcPr/>
                </a:tc>
                <a:tc>
                  <a:txBody>
                    <a:bodyPr/>
                    <a:lstStyle/>
                    <a:p>
                      <a:pPr algn="ctr"/>
                      <a:r>
                        <a:rPr lang="es-ES" sz="2000" dirty="0"/>
                        <a:t>DISTRITO V</a:t>
                      </a:r>
                    </a:p>
                  </a:txBody>
                  <a:tcPr/>
                </a:tc>
                <a:extLst>
                  <a:ext uri="{0D108BD9-81ED-4DB2-BD59-A6C34878D82A}">
                    <a16:rowId xmlns:a16="http://schemas.microsoft.com/office/drawing/2014/main" xmlns="" val="10001"/>
                  </a:ext>
                </a:extLst>
              </a:tr>
              <a:tr h="390826">
                <a:tc>
                  <a:txBody>
                    <a:bodyPr/>
                    <a:lstStyle/>
                    <a:p>
                      <a:pPr algn="ctr"/>
                      <a:r>
                        <a:rPr lang="es-ES" sz="2000" dirty="0"/>
                        <a:t>5,37%</a:t>
                      </a:r>
                    </a:p>
                  </a:txBody>
                  <a:tcPr/>
                </a:tc>
                <a:tc>
                  <a:txBody>
                    <a:bodyPr/>
                    <a:lstStyle/>
                    <a:p>
                      <a:pPr algn="ctr"/>
                      <a:r>
                        <a:rPr lang="es-ES" sz="2000" dirty="0"/>
                        <a:t>5,78%</a:t>
                      </a:r>
                    </a:p>
                  </a:txBody>
                  <a:tcPr/>
                </a:tc>
                <a:tc>
                  <a:txBody>
                    <a:bodyPr/>
                    <a:lstStyle/>
                    <a:p>
                      <a:pPr algn="ctr"/>
                      <a:r>
                        <a:rPr lang="es-ES" sz="2000" dirty="0"/>
                        <a:t>10,40%</a:t>
                      </a:r>
                    </a:p>
                  </a:txBody>
                  <a:tcPr/>
                </a:tc>
                <a:tc>
                  <a:txBody>
                    <a:bodyPr/>
                    <a:lstStyle/>
                    <a:p>
                      <a:pPr algn="ctr"/>
                      <a:r>
                        <a:rPr lang="es-ES" sz="2000" dirty="0"/>
                        <a:t>6,36%</a:t>
                      </a:r>
                    </a:p>
                  </a:txBody>
                  <a:tcPr/>
                </a:tc>
                <a:tc>
                  <a:txBody>
                    <a:bodyPr/>
                    <a:lstStyle/>
                    <a:p>
                      <a:pPr algn="ctr"/>
                      <a:r>
                        <a:rPr lang="es-ES" sz="2000" dirty="0"/>
                        <a:t>7,73%</a:t>
                      </a:r>
                    </a:p>
                  </a:txBody>
                  <a:tcPr/>
                </a:tc>
                <a:extLst>
                  <a:ext uri="{0D108BD9-81ED-4DB2-BD59-A6C34878D82A}">
                    <a16:rowId xmlns:a16="http://schemas.microsoft.com/office/drawing/2014/main" xmlns="" val="1000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29723999"/>
              </p:ext>
            </p:extLst>
          </p:nvPr>
        </p:nvGraphicFramePr>
        <p:xfrm>
          <a:off x="691580" y="3158869"/>
          <a:ext cx="10549444" cy="466330"/>
        </p:xfrm>
        <a:graphic>
          <a:graphicData uri="http://schemas.openxmlformats.org/drawingml/2006/table">
            <a:tbl>
              <a:tblPr firstRow="1" bandRow="1">
                <a:tableStyleId>{D27102A9-8310-4765-A935-A1911B00CA55}</a:tableStyleId>
              </a:tblPr>
              <a:tblGrid>
                <a:gridCol w="10549444">
                  <a:extLst>
                    <a:ext uri="{9D8B030D-6E8A-4147-A177-3AD203B41FA5}">
                      <a16:colId xmlns:a16="http://schemas.microsoft.com/office/drawing/2014/main" xmlns="" val="20000"/>
                    </a:ext>
                  </a:extLst>
                </a:gridCol>
              </a:tblGrid>
              <a:tr h="466330">
                <a:tc>
                  <a:txBody>
                    <a:bodyPr/>
                    <a:lstStyle/>
                    <a:p>
                      <a:pPr algn="ctr"/>
                      <a:r>
                        <a:rPr lang="es-ES" sz="2400" dirty="0"/>
                        <a:t>PORCENTAJE</a:t>
                      </a:r>
                      <a:r>
                        <a:rPr lang="es-ES" sz="2400" baseline="0" dirty="0"/>
                        <a:t> </a:t>
                      </a:r>
                      <a:r>
                        <a:rPr lang="es-ES" sz="2400" dirty="0"/>
                        <a:t>TOTAL ALCORQUES VACÍOS RESPECTO</a:t>
                      </a:r>
                      <a:r>
                        <a:rPr lang="es-ES" sz="2400" baseline="0" dirty="0"/>
                        <a:t> ÁRBOLES DE LA CIUDAD</a:t>
                      </a:r>
                      <a:r>
                        <a:rPr lang="es-ES" sz="2400" dirty="0"/>
                        <a:t>: </a:t>
                      </a:r>
                      <a:r>
                        <a:rPr lang="es-ES" sz="2400" dirty="0">
                          <a:solidFill>
                            <a:schemeClr val="tx1"/>
                          </a:solidFill>
                        </a:rPr>
                        <a:t>6,9</a:t>
                      </a:r>
                      <a:r>
                        <a:rPr lang="es-ES" sz="2400" baseline="0" dirty="0"/>
                        <a:t> %</a:t>
                      </a:r>
                      <a:endParaRPr lang="es-ES" sz="24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678722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Por qué hay alcorques vacíos</a:t>
            </a:r>
            <a:endParaRPr lang="es-ES" sz="4800" dirty="0">
              <a:solidFill>
                <a:schemeClr val="accent6">
                  <a:lumMod val="50000"/>
                </a:schemeClr>
              </a:solidFill>
            </a:endParaRPr>
          </a:p>
        </p:txBody>
      </p:sp>
      <p:sp>
        <p:nvSpPr>
          <p:cNvPr id="3" name="Subtítulo 2"/>
          <p:cNvSpPr>
            <a:spLocks noGrp="1"/>
          </p:cNvSpPr>
          <p:nvPr>
            <p:ph type="subTitle" idx="1"/>
          </p:nvPr>
        </p:nvSpPr>
        <p:spPr>
          <a:xfrm>
            <a:off x="1901952" y="2490785"/>
            <a:ext cx="9265920" cy="3874823"/>
          </a:xfrm>
        </p:spPr>
        <p:txBody>
          <a:bodyPr numCol="1">
            <a:normAutofit/>
          </a:bodyPr>
          <a:lstStyle/>
          <a:p>
            <a:pPr algn="just"/>
            <a:endParaRPr lang="es-ES" dirty="0"/>
          </a:p>
          <a:p>
            <a:pPr marL="342900" indent="-342900" algn="just">
              <a:buFontTx/>
              <a:buChar char="-"/>
            </a:pPr>
            <a:r>
              <a:rPr lang="es-ES" sz="2800" dirty="0"/>
              <a:t>Conflicto con </a:t>
            </a:r>
            <a:r>
              <a:rPr lang="es-ES" sz="2800" b="1" dirty="0"/>
              <a:t>red de saneamiento o alumbrado</a:t>
            </a:r>
            <a:r>
              <a:rPr lang="es-ES" sz="2800" dirty="0"/>
              <a:t>.</a:t>
            </a:r>
          </a:p>
          <a:p>
            <a:pPr marL="342900" indent="-342900" algn="just">
              <a:buFontTx/>
              <a:buChar char="-"/>
            </a:pPr>
            <a:r>
              <a:rPr lang="es-ES" sz="2800" b="1" dirty="0"/>
              <a:t>Conflictos espaciales </a:t>
            </a:r>
            <a:r>
              <a:rPr lang="es-ES" sz="2800" dirty="0"/>
              <a:t>de contacto con las fachadas o el mobiliario urbano, efectos de interacción con el tránsito peatonal y problemas de visibilidad para el tráfico rodado.</a:t>
            </a:r>
          </a:p>
          <a:p>
            <a:pPr marL="342900" indent="-342900" algn="just">
              <a:buFontTx/>
              <a:buChar char="-"/>
            </a:pPr>
            <a:r>
              <a:rPr lang="es-ES" sz="2800" dirty="0"/>
              <a:t>Normativa vigente de </a:t>
            </a:r>
            <a:r>
              <a:rPr lang="es-ES" sz="2800" b="1" dirty="0"/>
              <a:t>accesibilidad universal </a:t>
            </a:r>
            <a:r>
              <a:rPr lang="es-ES" sz="2800" dirty="0"/>
              <a:t>que exige aceras de anchura mínima para paso peatonal de</a:t>
            </a:r>
            <a:r>
              <a:rPr lang="es-ES" sz="2800" b="1" dirty="0"/>
              <a:t> 1,80 m</a:t>
            </a:r>
            <a:r>
              <a:rPr lang="es-ES" sz="2800" dirty="0"/>
              <a:t>.</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890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294349" y="2698049"/>
            <a:ext cx="11606784" cy="4068511"/>
          </a:xfrm>
        </p:spPr>
        <p:txBody>
          <a:bodyPr numCol="1">
            <a:normAutofit/>
          </a:bodyPr>
          <a:lstStyle/>
          <a:p>
            <a:r>
              <a:rPr lang="es-ES" sz="2800" dirty="0"/>
              <a:t>Es necesario afianzar entre la ciudadanía el valor y la importancia de contar con arbolado y la necesidad de su respeto y cuidado, desde cortas edades se trabaja en el marco del Plan de Educación Ambiental y desde el Voluntariado Ambiental en este sentido. </a:t>
            </a:r>
          </a:p>
          <a:p>
            <a:r>
              <a:rPr lang="es-ES" sz="2800" dirty="0"/>
              <a:t> </a:t>
            </a:r>
          </a:p>
          <a:p>
            <a:r>
              <a:rPr lang="es-ES" sz="2800" dirty="0"/>
              <a:t>Entre las actuaciones se realizan plantaciones de árboles en patios de colegios, implicando a los más pequeños y sus profesores en ello, de forma que han llegado a dar nombre a los mismos, lo cual refuerza el vínculo con un nuevo ser vivo en su colegio.</a:t>
            </a:r>
          </a:p>
          <a:p>
            <a:pPr algn="just"/>
            <a:endParaRPr lang="es-ES" sz="2800"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0870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1123950" y="2490784"/>
            <a:ext cx="10515599" cy="3852865"/>
          </a:xfrm>
        </p:spPr>
        <p:txBody>
          <a:bodyPr numCol="1">
            <a:normAutofit fontScale="92500" lnSpcReduction="10000"/>
          </a:bodyPr>
          <a:lstStyle/>
          <a:p>
            <a:pPr algn="just">
              <a:lnSpc>
                <a:spcPct val="110000"/>
              </a:lnSpc>
            </a:pPr>
            <a:r>
              <a:rPr lang="es-ES" sz="2800" dirty="0"/>
              <a:t>En lo que respecta a plantaciones en grandes espacios destacan:</a:t>
            </a:r>
          </a:p>
          <a:p>
            <a:pPr marL="457200" indent="-457200" algn="just">
              <a:lnSpc>
                <a:spcPct val="110000"/>
              </a:lnSpc>
              <a:buFontTx/>
              <a:buChar char="-"/>
            </a:pPr>
            <a:r>
              <a:rPr lang="es-ES" sz="2800" dirty="0"/>
              <a:t>Bosque del Amor (La Garena)</a:t>
            </a:r>
          </a:p>
          <a:p>
            <a:pPr marL="457200" indent="-457200" algn="just">
              <a:lnSpc>
                <a:spcPct val="110000"/>
              </a:lnSpc>
              <a:buFontTx/>
              <a:buChar char="-"/>
            </a:pPr>
            <a:r>
              <a:rPr lang="es-ES" sz="2800" dirty="0"/>
              <a:t>Bosque del Quijote (Miguel de Unamuno)</a:t>
            </a:r>
          </a:p>
          <a:p>
            <a:pPr marL="457200" indent="-457200" algn="just">
              <a:lnSpc>
                <a:spcPct val="110000"/>
              </a:lnSpc>
              <a:buFontTx/>
              <a:buChar char="-"/>
            </a:pPr>
            <a:r>
              <a:rPr lang="es-ES" sz="2800" dirty="0"/>
              <a:t>Los Cerros de Alcalá (MUP)</a:t>
            </a:r>
          </a:p>
          <a:p>
            <a:pPr marL="457200" indent="-457200" algn="just">
              <a:lnSpc>
                <a:spcPct val="110000"/>
              </a:lnSpc>
              <a:buFontTx/>
              <a:buChar char="-"/>
            </a:pPr>
            <a:r>
              <a:rPr lang="es-ES" sz="2800" dirty="0"/>
              <a:t>Espinillos</a:t>
            </a:r>
          </a:p>
          <a:p>
            <a:pPr marL="457200" indent="-457200" algn="just">
              <a:lnSpc>
                <a:spcPct val="110000"/>
              </a:lnSpc>
              <a:buFontTx/>
              <a:buChar char="-"/>
            </a:pPr>
            <a:r>
              <a:rPr lang="es-ES" sz="2800" dirty="0"/>
              <a:t>Gran Parque de Los Espartales</a:t>
            </a:r>
          </a:p>
          <a:p>
            <a:pPr marL="457200" indent="-457200" algn="just">
              <a:lnSpc>
                <a:spcPct val="110000"/>
              </a:lnSpc>
              <a:buFontTx/>
              <a:buChar char="-"/>
            </a:pPr>
            <a:r>
              <a:rPr lang="es-ES" sz="2800" dirty="0"/>
              <a:t>Bosque comestible</a:t>
            </a:r>
          </a:p>
          <a:p>
            <a:pPr marL="457200" indent="-457200" algn="just">
              <a:lnSpc>
                <a:spcPct val="110000"/>
              </a:lnSpc>
              <a:buFontTx/>
              <a:buChar char="-"/>
            </a:pPr>
            <a:endParaRPr lang="es-ES" sz="2800" dirty="0"/>
          </a:p>
          <a:p>
            <a:pPr>
              <a:lnSpc>
                <a:spcPct val="110000"/>
              </a:lnSpc>
            </a:pPr>
            <a:endParaRPr lang="es-ES" sz="2800" dirty="0"/>
          </a:p>
          <a:p>
            <a:endParaRPr lang="es-ES" dirty="0"/>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365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209005" y="3076004"/>
            <a:ext cx="11606784" cy="2938271"/>
          </a:xfrm>
        </p:spPr>
        <p:txBody>
          <a:bodyPr numCol="1">
            <a:normAutofit/>
          </a:bodyPr>
          <a:lstStyle/>
          <a:p>
            <a:r>
              <a:rPr lang="es-ES" sz="2800" dirty="0"/>
              <a:t>Unas de las actuaciones con mayor seguimiento y demanda por parte de la ciudadanía son las relativas al </a:t>
            </a:r>
            <a:r>
              <a:rPr lang="es-ES" sz="2800" b="1" dirty="0"/>
              <a:t>voluntariado ambiental </a:t>
            </a:r>
            <a:r>
              <a:rPr lang="es-ES" sz="2800" dirty="0"/>
              <a:t>relacionado con las plantaciones en espacios y zonas verdes, al igual que en otros espacios de la ciudad que se encuentran infrautilizados. Destacan las actuaciones de voluntariado ambiental que se vienen desarrollando, en las que participan centenares de ciudadanos de todas las edades. </a:t>
            </a:r>
          </a:p>
          <a:p>
            <a:r>
              <a:rPr lang="es-ES" dirty="0"/>
              <a:t> </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3901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294349" y="3076005"/>
            <a:ext cx="11606784" cy="2703004"/>
          </a:xfrm>
        </p:spPr>
        <p:txBody>
          <a:bodyPr numCol="1">
            <a:noAutofit/>
          </a:bodyPr>
          <a:lstStyle/>
          <a:p>
            <a:pPr algn="just"/>
            <a:r>
              <a:rPr lang="es-ES" sz="2800" dirty="0"/>
              <a:t>Una de las actuaciones que promueve la Concejalía de Medio Ambiente ha sido la creación y sucesivas ampliaciones del </a:t>
            </a:r>
            <a:r>
              <a:rPr lang="es-ES" sz="2800" b="1" dirty="0"/>
              <a:t>“Bosque del Quijote”, </a:t>
            </a:r>
            <a:r>
              <a:rPr lang="es-ES" sz="2800" dirty="0"/>
              <a:t>en honor al más ilustre vecino de la ciudad, D. Miguel de Cervantes, y a su obra más reconocida. Desde Medio Ambiente se ha pretendido hacer un guiño al entorno natural que aparece en El Quijote recopilando las especies con las que el Ingenioso Hidalgo se topa en sus aventuras. Es un homenaje “vivo” a esta obra.</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41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160237" y="2868737"/>
            <a:ext cx="11606784" cy="3479054"/>
          </a:xfrm>
        </p:spPr>
        <p:txBody>
          <a:bodyPr numCol="1">
            <a:noAutofit/>
          </a:bodyPr>
          <a:lstStyle/>
          <a:p>
            <a:pPr algn="just"/>
            <a:r>
              <a:rPr lang="es-ES" sz="2800" dirty="0"/>
              <a:t>Pero sin lugar a duda, la puesta en marcha de los </a:t>
            </a:r>
            <a:r>
              <a:rPr lang="es-ES" sz="2800" b="1" dirty="0"/>
              <a:t>huertos urbanos ecológicos </a:t>
            </a:r>
            <a:r>
              <a:rPr lang="es-ES" sz="2800" dirty="0"/>
              <a:t>es uno de los mayores éxitos desde el año 2015, con el cultivo de todo el espacio cedido por el Ayuntamiento en la Isla del Colegio. </a:t>
            </a:r>
          </a:p>
          <a:p>
            <a:pPr algn="just"/>
            <a:r>
              <a:rPr lang="es-ES" sz="2800" dirty="0"/>
              <a:t>Esta puesta en marcha definitiva, simboliza sin duda el cambio de tendencia respecto a la consideración del medio ambiente como un aspecto transversal en la construcción del modelo de ciudad al que queremos llegar juntos.</a:t>
            </a:r>
          </a:p>
          <a:p>
            <a:pPr algn="just"/>
            <a:r>
              <a:rPr lang="es-ES" sz="2800" dirty="0"/>
              <a:t>A estos huertos se han añadido 4 hectáreas de terreno los </a:t>
            </a:r>
            <a:r>
              <a:rPr lang="es-ES" sz="2800" b="1" dirty="0"/>
              <a:t>Huertos de Bañuelos </a:t>
            </a:r>
            <a:r>
              <a:rPr lang="es-ES" sz="2800" dirty="0"/>
              <a:t>donde se han plantado 308 frutales.</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5418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294349" y="2698049"/>
            <a:ext cx="11606784" cy="3397951"/>
          </a:xfrm>
        </p:spPr>
        <p:txBody>
          <a:bodyPr numCol="1">
            <a:noAutofit/>
          </a:bodyPr>
          <a:lstStyle/>
          <a:p>
            <a:pPr algn="just"/>
            <a:r>
              <a:rPr lang="es-ES" sz="2800" dirty="0"/>
              <a:t>Actualmente se esta desarrollando el </a:t>
            </a:r>
            <a:r>
              <a:rPr lang="es-ES" sz="2800" b="1" dirty="0"/>
              <a:t>Bosque Comestible</a:t>
            </a:r>
            <a:r>
              <a:rPr lang="es-ES" sz="2800" dirty="0"/>
              <a:t>, ampliando el proyecto para la recuperación de la Isla del Colegio. En este sentido, y en el marco de participación de Alcalá de Henares en el proyecto europeo Nature4cities, teniendo en cuenta los criterios de Soluciones Basadas en la Naturaleza para la </a:t>
            </a:r>
            <a:r>
              <a:rPr lang="es-ES" sz="2800" dirty="0" err="1"/>
              <a:t>renaturalización</a:t>
            </a:r>
            <a:r>
              <a:rPr lang="es-ES" sz="2800" dirty="0"/>
              <a:t> de la ciudad, de manera que se reinterpreta la recuperación de la isla con la simulación de un bosque que sirva de antesala y amortigüe la presión sobre el bosque de ribera que se pretende recuperar de forma natural. </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267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294349" y="2698049"/>
            <a:ext cx="11606784" cy="4068511"/>
          </a:xfrm>
        </p:spPr>
        <p:txBody>
          <a:bodyPr numCol="1">
            <a:normAutofit/>
          </a:bodyPr>
          <a:lstStyle/>
          <a:p>
            <a:pPr algn="just"/>
            <a:r>
              <a:rPr lang="es-ES" sz="2800" dirty="0"/>
              <a:t>Entre la ribera y la zona más </a:t>
            </a:r>
            <a:r>
              <a:rPr lang="es-ES" sz="2800" dirty="0" err="1"/>
              <a:t>antropizada</a:t>
            </a:r>
            <a:r>
              <a:rPr lang="es-ES" sz="2800" dirty="0"/>
              <a:t> de la Isla y la propia ciudad, se ha empezado la creación del bosque comestible, incorporándose árboles con frutos, arbustos, enredaderas, plantas perennes y anuales, etc., basándose dicha plantación de la creación de una comunidad con alta sostenibilidad y bajo mantenimiento, imitándose la dinámica </a:t>
            </a:r>
            <a:r>
              <a:rPr lang="es-ES" sz="2800" dirty="0" err="1"/>
              <a:t>sucesional</a:t>
            </a:r>
            <a:r>
              <a:rPr lang="es-ES" sz="2800" dirty="0"/>
              <a:t> de un bosque con la planificación del mismo en distintos estratos, que a su vez atraerá la presencia de aves, animales e insectos que obtendrán alimento en este espacio, así como refugio y participarán el al dispersión de semillas y la polinización.</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5272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276061" y="3268381"/>
            <a:ext cx="11643359" cy="2954289"/>
          </a:xfrm>
        </p:spPr>
        <p:txBody>
          <a:bodyPr>
            <a:normAutofit/>
          </a:bodyPr>
          <a:lstStyle/>
          <a:p>
            <a:pPr marL="342900" indent="-342900" algn="just">
              <a:buFontTx/>
              <a:buChar char="-"/>
            </a:pPr>
            <a:r>
              <a:rPr lang="es-ES" sz="2800" dirty="0"/>
              <a:t>El primer registro de la plantación de árboles </a:t>
            </a:r>
            <a:r>
              <a:rPr lang="es-ES" sz="2800" b="1" dirty="0"/>
              <a:t>4000 años a. de C</a:t>
            </a:r>
            <a:r>
              <a:rPr lang="es-ES" sz="2800" dirty="0"/>
              <a:t>.</a:t>
            </a:r>
          </a:p>
          <a:p>
            <a:pPr marL="342900" indent="-342900" algn="just">
              <a:buFontTx/>
              <a:buChar char="-"/>
            </a:pPr>
            <a:r>
              <a:rPr lang="es-ES" sz="2800" dirty="0"/>
              <a:t>En la civilización egipcia y posteriormente en los parques de la antigua Asiria entorno al año 700 a. de C. </a:t>
            </a:r>
          </a:p>
          <a:p>
            <a:pPr marL="342900" indent="-342900" algn="just">
              <a:buFontTx/>
              <a:buChar char="-"/>
            </a:pPr>
            <a:r>
              <a:rPr lang="es-ES" sz="2800" dirty="0"/>
              <a:t>Los jardines colgantes de Babilonia, sobre el año 600 a. de C. Referencia del uso de la vegetación urbana.</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85736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Nuevas plantaciones</a:t>
            </a:r>
            <a:endParaRPr lang="es-ES" sz="4800" dirty="0">
              <a:solidFill>
                <a:schemeClr val="accent6">
                  <a:lumMod val="50000"/>
                </a:schemeClr>
              </a:solidFill>
            </a:endParaRPr>
          </a:p>
        </p:txBody>
      </p:sp>
      <p:sp>
        <p:nvSpPr>
          <p:cNvPr id="3" name="Subtítulo 2"/>
          <p:cNvSpPr>
            <a:spLocks noGrp="1"/>
          </p:cNvSpPr>
          <p:nvPr>
            <p:ph type="subTitle" idx="1"/>
          </p:nvPr>
        </p:nvSpPr>
        <p:spPr>
          <a:xfrm>
            <a:off x="294349" y="2698049"/>
            <a:ext cx="11606784" cy="4068511"/>
          </a:xfrm>
        </p:spPr>
        <p:txBody>
          <a:bodyPr numCol="1">
            <a:normAutofit/>
          </a:bodyPr>
          <a:lstStyle/>
          <a:p>
            <a:pPr algn="just"/>
            <a:r>
              <a:rPr lang="es-ES" sz="2800" dirty="0"/>
              <a:t>A lo largo de estos años a través de diversas actuaciones de voluntariado ambiental, se ha ido configurando el bosque con especies con frutos o propias del espacio en que se ubica. Se han plantado árboles de porte alto (nogales), de porte bajo (cerezos, manzanos), estrato arbustivo (majuelos, rosas) y herbáceas (malvas, jaramagos).  </a:t>
            </a:r>
          </a:p>
          <a:p>
            <a:pPr algn="just"/>
            <a:r>
              <a:rPr lang="es-ES" sz="2800" dirty="0"/>
              <a:t>Posteriormente se hizo una ampliación en la que se introdujeron nogales, cerezos, majuelos, lavandas y romeros entre otras especies.</a:t>
            </a:r>
          </a:p>
          <a:p>
            <a:pPr algn="just"/>
            <a:r>
              <a:rPr lang="es-ES" sz="2800" dirty="0"/>
              <a:t>En actuaciones posteriores se han incorporado 60 fresnos.</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943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Árboles de interés local de Alcalá</a:t>
            </a:r>
            <a:endParaRPr lang="es-ES" sz="4800" dirty="0">
              <a:solidFill>
                <a:schemeClr val="accent6">
                  <a:lumMod val="50000"/>
                </a:schemeClr>
              </a:solidFill>
            </a:endParaRPr>
          </a:p>
        </p:txBody>
      </p:sp>
      <p:sp>
        <p:nvSpPr>
          <p:cNvPr id="3" name="Subtítulo 2"/>
          <p:cNvSpPr>
            <a:spLocks noGrp="1"/>
          </p:cNvSpPr>
          <p:nvPr>
            <p:ph type="subTitle" idx="1"/>
          </p:nvPr>
        </p:nvSpPr>
        <p:spPr>
          <a:xfrm>
            <a:off x="219456" y="2645664"/>
            <a:ext cx="11643360" cy="3328416"/>
          </a:xfrm>
        </p:spPr>
        <p:txBody>
          <a:bodyPr numCol="1">
            <a:noAutofit/>
          </a:bodyPr>
          <a:lstStyle/>
          <a:p>
            <a:pPr algn="just"/>
            <a:r>
              <a:rPr lang="es-ES" sz="2800" dirty="0"/>
              <a:t>Se cuenta ya con un trabajo avanzado en la elaboración de un </a:t>
            </a:r>
            <a:r>
              <a:rPr lang="es-ES" sz="2800" b="1" dirty="0"/>
              <a:t>catálogo de arbolado singular</a:t>
            </a:r>
            <a:r>
              <a:rPr lang="es-ES" sz="2800" dirty="0"/>
              <a:t>, arbolado que por su valor ornamental, porte, localización, belleza y otras características debe tener esta condición.</a:t>
            </a:r>
          </a:p>
          <a:p>
            <a:pPr algn="just"/>
            <a:r>
              <a:rPr lang="es-ES" sz="2800" dirty="0"/>
              <a:t>Dentro de la Ciudad existen árboles de interés local de diversas especies: </a:t>
            </a:r>
          </a:p>
          <a:p>
            <a:pPr algn="just"/>
            <a:r>
              <a:rPr lang="es-ES" dirty="0" err="1"/>
              <a:t>Broussonetia</a:t>
            </a:r>
            <a:r>
              <a:rPr lang="es-ES" dirty="0"/>
              <a:t> </a:t>
            </a:r>
            <a:r>
              <a:rPr lang="es-ES" dirty="0" err="1"/>
              <a:t>papyrifera</a:t>
            </a:r>
            <a:r>
              <a:rPr lang="es-ES" dirty="0"/>
              <a:t> L. (morera), </a:t>
            </a:r>
            <a:r>
              <a:rPr lang="es-ES" dirty="0" err="1"/>
              <a:t>Populus</a:t>
            </a:r>
            <a:r>
              <a:rPr lang="es-ES" dirty="0"/>
              <a:t> alba L. (álamo blanco), </a:t>
            </a:r>
            <a:r>
              <a:rPr lang="es-ES" dirty="0" err="1"/>
              <a:t>Pinus</a:t>
            </a:r>
            <a:r>
              <a:rPr lang="es-ES" dirty="0"/>
              <a:t> </a:t>
            </a:r>
            <a:r>
              <a:rPr lang="es-ES" dirty="0" err="1"/>
              <a:t>pinea</a:t>
            </a:r>
            <a:r>
              <a:rPr lang="es-ES" dirty="0"/>
              <a:t> L. (pino piñonero), </a:t>
            </a:r>
            <a:r>
              <a:rPr lang="es-ES" dirty="0" err="1"/>
              <a:t>Brachychiton</a:t>
            </a:r>
            <a:r>
              <a:rPr lang="es-ES" dirty="0"/>
              <a:t> </a:t>
            </a:r>
            <a:r>
              <a:rPr lang="es-ES" dirty="0" err="1"/>
              <a:t>populneus</a:t>
            </a:r>
            <a:r>
              <a:rPr lang="es-ES" dirty="0"/>
              <a:t> (</a:t>
            </a:r>
            <a:r>
              <a:rPr lang="es-ES" dirty="0" err="1"/>
              <a:t>braquiquito</a:t>
            </a:r>
            <a:r>
              <a:rPr lang="es-ES" dirty="0"/>
              <a:t>), </a:t>
            </a:r>
            <a:r>
              <a:rPr lang="es-ES" dirty="0" err="1"/>
              <a:t>amigadalus</a:t>
            </a:r>
            <a:r>
              <a:rPr lang="es-ES" dirty="0"/>
              <a:t> </a:t>
            </a:r>
            <a:r>
              <a:rPr lang="es-ES" dirty="0" err="1"/>
              <a:t>communis</a:t>
            </a:r>
            <a:r>
              <a:rPr lang="es-ES" dirty="0"/>
              <a:t> (</a:t>
            </a:r>
            <a:r>
              <a:rPr lang="es-ES" dirty="0" err="1"/>
              <a:t>Prunus</a:t>
            </a:r>
            <a:r>
              <a:rPr lang="es-ES" dirty="0"/>
              <a:t> </a:t>
            </a:r>
            <a:r>
              <a:rPr lang="es-ES" dirty="0" err="1"/>
              <a:t>dulcis</a:t>
            </a:r>
            <a:r>
              <a:rPr lang="es-ES" dirty="0"/>
              <a:t>)(almendro), Eucaliptus </a:t>
            </a:r>
            <a:r>
              <a:rPr lang="es-ES" dirty="0" err="1"/>
              <a:t>camaldulensis</a:t>
            </a:r>
            <a:r>
              <a:rPr lang="es-ES" dirty="0"/>
              <a:t> (Eucalipto), </a:t>
            </a:r>
            <a:r>
              <a:rPr lang="es-ES" dirty="0" err="1"/>
              <a:t>Pinus</a:t>
            </a:r>
            <a:r>
              <a:rPr lang="es-ES" dirty="0"/>
              <a:t> </a:t>
            </a:r>
            <a:r>
              <a:rPr lang="es-ES" dirty="0" err="1"/>
              <a:t>halepensis</a:t>
            </a:r>
            <a:r>
              <a:rPr lang="es-ES" dirty="0"/>
              <a:t> (pino carrasco), Olea europea (olivo), </a:t>
            </a:r>
            <a:r>
              <a:rPr lang="es-ES" dirty="0" err="1"/>
              <a:t>Cupressus</a:t>
            </a:r>
            <a:r>
              <a:rPr lang="es-ES" dirty="0"/>
              <a:t> </a:t>
            </a:r>
            <a:r>
              <a:rPr lang="es-ES" dirty="0" err="1"/>
              <a:t>sempervirens</a:t>
            </a:r>
            <a:r>
              <a:rPr lang="es-ES" dirty="0"/>
              <a:t> (ciprés), </a:t>
            </a:r>
            <a:r>
              <a:rPr lang="es-ES" dirty="0" err="1"/>
              <a:t>Platanus</a:t>
            </a:r>
            <a:r>
              <a:rPr lang="es-ES" dirty="0"/>
              <a:t> x hispánica (plátano), </a:t>
            </a:r>
            <a:r>
              <a:rPr lang="es-ES" dirty="0" err="1"/>
              <a:t>Washingtonia</a:t>
            </a:r>
            <a:r>
              <a:rPr lang="es-ES" dirty="0"/>
              <a:t> </a:t>
            </a:r>
            <a:r>
              <a:rPr lang="es-ES" dirty="0" err="1"/>
              <a:t>filifera</a:t>
            </a:r>
            <a:r>
              <a:rPr lang="es-ES" dirty="0"/>
              <a:t> (</a:t>
            </a:r>
            <a:r>
              <a:rPr lang="es-ES" dirty="0" err="1"/>
              <a:t>washingtonia</a:t>
            </a:r>
            <a:r>
              <a:rPr lang="es-ES" dirty="0"/>
              <a:t>), Magnolio grandiflora (Magnolio)</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225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Plan de Educación Ambiental</a:t>
            </a:r>
            <a:endParaRPr lang="es-ES" sz="4800" dirty="0">
              <a:solidFill>
                <a:schemeClr val="accent6">
                  <a:lumMod val="50000"/>
                </a:schemeClr>
              </a:solidFill>
            </a:endParaRPr>
          </a:p>
        </p:txBody>
      </p:sp>
      <p:sp>
        <p:nvSpPr>
          <p:cNvPr id="3" name="Subtítulo 2"/>
          <p:cNvSpPr>
            <a:spLocks noGrp="1"/>
          </p:cNvSpPr>
          <p:nvPr>
            <p:ph type="subTitle" idx="1"/>
          </p:nvPr>
        </p:nvSpPr>
        <p:spPr>
          <a:xfrm>
            <a:off x="294349" y="2698049"/>
            <a:ext cx="11606784" cy="4068511"/>
          </a:xfrm>
        </p:spPr>
        <p:txBody>
          <a:bodyPr numCol="1">
            <a:normAutofit/>
          </a:bodyPr>
          <a:lstStyle/>
          <a:p>
            <a:pPr algn="just"/>
            <a:r>
              <a:rPr lang="es-ES" dirty="0"/>
              <a:t>Con carácter continuo se llevan a cabo actividades de sensibilización y educación ambiental para potenciar y hacer ver el valor del Patrimonio Natural y fomentar su respeto y cuidado tanto a nivel de ciudadanía como en los Centros Escolares.</a:t>
            </a:r>
          </a:p>
          <a:p>
            <a:pPr algn="just"/>
            <a:endParaRPr lang="es-ES" dirty="0"/>
          </a:p>
          <a:p>
            <a:pPr algn="just"/>
            <a:r>
              <a:rPr lang="es-ES" dirty="0"/>
              <a:t>Además se realizan actividades de voluntariado ambiental en las que puede participar todo el mundo.</a:t>
            </a:r>
          </a:p>
          <a:p>
            <a:pPr algn="just"/>
            <a:endParaRPr lang="es-ES" dirty="0"/>
          </a:p>
          <a:p>
            <a:pPr algn="just"/>
            <a:r>
              <a:rPr lang="es-ES" dirty="0"/>
              <a:t>En el marco de estas acciones, se llevan a cabo plantaciones en zonas forestales, zonas verdes, centros educativos…</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46305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Plan de Educación Ambiental</a:t>
            </a:r>
            <a:endParaRPr lang="es-ES" sz="4800" dirty="0">
              <a:solidFill>
                <a:schemeClr val="accent6">
                  <a:lumMod val="50000"/>
                </a:schemeClr>
              </a:solidFill>
            </a:endParaRPr>
          </a:p>
        </p:txBody>
      </p:sp>
      <p:sp>
        <p:nvSpPr>
          <p:cNvPr id="3" name="Subtítulo 2"/>
          <p:cNvSpPr>
            <a:spLocks noGrp="1"/>
          </p:cNvSpPr>
          <p:nvPr>
            <p:ph type="subTitle" idx="1"/>
          </p:nvPr>
        </p:nvSpPr>
        <p:spPr>
          <a:xfrm>
            <a:off x="341375" y="2777297"/>
            <a:ext cx="11606784" cy="4068511"/>
          </a:xfrm>
        </p:spPr>
        <p:txBody>
          <a:bodyPr numCol="1">
            <a:normAutofit/>
          </a:bodyPr>
          <a:lstStyle/>
          <a:p>
            <a:pPr algn="just"/>
            <a:r>
              <a:rPr lang="es-ES" dirty="0"/>
              <a:t>Otra de las </a:t>
            </a:r>
            <a:r>
              <a:rPr lang="es-ES" b="1" dirty="0"/>
              <a:t>actividades</a:t>
            </a:r>
            <a:r>
              <a:rPr lang="es-ES" dirty="0"/>
              <a:t>, </a:t>
            </a:r>
            <a:r>
              <a:rPr lang="es-ES" b="1" dirty="0"/>
              <a:t>además de las plantaciones</a:t>
            </a:r>
            <a:r>
              <a:rPr lang="es-ES" dirty="0"/>
              <a:t>, </a:t>
            </a:r>
            <a:r>
              <a:rPr lang="es-ES" b="1" dirty="0"/>
              <a:t>para </a:t>
            </a:r>
            <a:r>
              <a:rPr lang="es-ES" dirty="0"/>
              <a:t>la </a:t>
            </a:r>
            <a:r>
              <a:rPr lang="es-ES" b="1" dirty="0"/>
              <a:t>concienciación y sensibilización </a:t>
            </a:r>
            <a:r>
              <a:rPr lang="es-ES" dirty="0"/>
              <a:t>en materia de arbolado y espacios naturales, son las rutas de naturaleza:</a:t>
            </a:r>
          </a:p>
          <a:p>
            <a:pPr algn="just"/>
            <a:r>
              <a:rPr lang="es-ES" dirty="0"/>
              <a:t>- 4 rutas en el Monte de Utilidad Pública “Los Cerros”.</a:t>
            </a:r>
          </a:p>
          <a:p>
            <a:pPr algn="just"/>
            <a:r>
              <a:rPr lang="es-ES" dirty="0"/>
              <a:t>- Ruta Corredor </a:t>
            </a:r>
            <a:r>
              <a:rPr lang="es-ES" dirty="0" err="1"/>
              <a:t>Ecofluvial</a:t>
            </a:r>
            <a:r>
              <a:rPr lang="es-ES" dirty="0"/>
              <a:t> (Río Henares)</a:t>
            </a:r>
          </a:p>
          <a:p>
            <a:pPr algn="just"/>
            <a:r>
              <a:rPr lang="es-ES" dirty="0"/>
              <a:t>- 2 rutas por vías pecuarias, ruta de la Laguna y ruta de la Avutarda.</a:t>
            </a:r>
          </a:p>
          <a:p>
            <a:pPr algn="just"/>
            <a:r>
              <a:rPr lang="es-ES" dirty="0"/>
              <a:t>- Rutas cardiosaludables. Rutas para conectar distintas zonas verdes de la ciudad.</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795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Información y participación ciudadana</a:t>
            </a:r>
            <a:endParaRPr lang="es-ES" sz="4800" dirty="0">
              <a:solidFill>
                <a:schemeClr val="accent6">
                  <a:lumMod val="50000"/>
                </a:schemeClr>
              </a:solidFill>
            </a:endParaRPr>
          </a:p>
        </p:txBody>
      </p:sp>
      <p:sp>
        <p:nvSpPr>
          <p:cNvPr id="3" name="Subtítulo 2"/>
          <p:cNvSpPr>
            <a:spLocks noGrp="1"/>
          </p:cNvSpPr>
          <p:nvPr>
            <p:ph type="subTitle" idx="1"/>
          </p:nvPr>
        </p:nvSpPr>
        <p:spPr>
          <a:xfrm>
            <a:off x="341375" y="2777297"/>
            <a:ext cx="11606784" cy="4068511"/>
          </a:xfrm>
        </p:spPr>
        <p:txBody>
          <a:bodyPr numCol="1">
            <a:normAutofit/>
          </a:bodyPr>
          <a:lstStyle/>
          <a:p>
            <a:pPr algn="just"/>
            <a:r>
              <a:rPr lang="es-ES" dirty="0"/>
              <a:t>Canales de comunicación y participación ciudadana:</a:t>
            </a:r>
          </a:p>
          <a:p>
            <a:pPr algn="just"/>
            <a:r>
              <a:rPr lang="es-ES" dirty="0"/>
              <a:t>- El Consejo Asesor de Medio Ambiente: Consejo sectorial de la Ciudad integrado por grupos políticos, Universidad de Alcalá, sindicatos, asociaciones de vecinos, empresarios, consumidores y usuarios, ecologistas y de protección animal, para la defensa y </a:t>
            </a:r>
            <a:r>
              <a:rPr lang="es-ES" dirty="0" err="1"/>
              <a:t>mejoradel</a:t>
            </a:r>
            <a:r>
              <a:rPr lang="es-ES" dirty="0"/>
              <a:t> medio ambiente en Alcalá de Henares.</a:t>
            </a:r>
          </a:p>
          <a:p>
            <a:pPr algn="just"/>
            <a:r>
              <a:rPr lang="es-ES" dirty="0"/>
              <a:t>Para informar a la ciudadanía sobre actuaciones de apeo de arbolado:</a:t>
            </a:r>
          </a:p>
          <a:p>
            <a:pPr algn="just"/>
            <a:r>
              <a:rPr lang="es-ES" dirty="0"/>
              <a:t>- Las actuaciones de apeo, tras la resolución del correspondiente expediente administrativo, son comunicaciones previamente a la </a:t>
            </a:r>
            <a:r>
              <a:rPr lang="es-ES" b="1" dirty="0"/>
              <a:t>Junta Municipal del Distrito</a:t>
            </a:r>
            <a:r>
              <a:rPr lang="es-ES" dirty="0"/>
              <a:t> correspondiente para conocimiento de las vecinas y vecinos.</a:t>
            </a:r>
          </a:p>
          <a:p>
            <a:pPr algn="just"/>
            <a:r>
              <a:rPr lang="es-ES" dirty="0"/>
              <a:t>- También se facilita la información mediante </a:t>
            </a:r>
            <a:r>
              <a:rPr lang="es-ES" b="1" dirty="0"/>
              <a:t>carteles informativos en calle </a:t>
            </a:r>
            <a:r>
              <a:rPr lang="es-ES" dirty="0"/>
              <a:t>de la actuación.</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795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1321244"/>
          </a:xfrm>
        </p:spPr>
        <p:txBody>
          <a:bodyPr>
            <a:normAutofit fontScale="90000"/>
          </a:bodyPr>
          <a:lstStyle/>
          <a:p>
            <a:r>
              <a:rPr lang="es-ES" sz="4800" b="1" dirty="0">
                <a:solidFill>
                  <a:schemeClr val="accent6">
                    <a:lumMod val="50000"/>
                  </a:schemeClr>
                </a:solidFill>
              </a:rPr>
              <a:t>Alcalá de Henares incluida en el grupo de ciudades verdes europeas</a:t>
            </a:r>
            <a:endParaRPr lang="es-ES" sz="4800" dirty="0">
              <a:solidFill>
                <a:schemeClr val="accent6">
                  <a:lumMod val="50000"/>
                </a:schemeClr>
              </a:solidFill>
            </a:endParaRPr>
          </a:p>
        </p:txBody>
      </p:sp>
      <p:sp>
        <p:nvSpPr>
          <p:cNvPr id="3" name="Subtítulo 2"/>
          <p:cNvSpPr>
            <a:spLocks noGrp="1"/>
          </p:cNvSpPr>
          <p:nvPr>
            <p:ph type="subTitle" idx="1"/>
          </p:nvPr>
        </p:nvSpPr>
        <p:spPr>
          <a:xfrm>
            <a:off x="403411" y="5015753"/>
            <a:ext cx="11544747" cy="1830055"/>
          </a:xfrm>
        </p:spPr>
        <p:txBody>
          <a:bodyPr numCol="1">
            <a:normAutofit fontScale="62500" lnSpcReduction="20000"/>
          </a:bodyPr>
          <a:lstStyle/>
          <a:p>
            <a:pPr algn="just"/>
            <a:endParaRPr lang="es-ES" dirty="0"/>
          </a:p>
          <a:p>
            <a:endParaRPr lang="es-ES" b="1" dirty="0"/>
          </a:p>
          <a:p>
            <a:endParaRPr lang="es-ES" b="1" dirty="0"/>
          </a:p>
          <a:p>
            <a:endParaRPr lang="es-ES" b="1" dirty="0"/>
          </a:p>
          <a:p>
            <a:r>
              <a:rPr lang="es-ES" b="1" dirty="0"/>
              <a:t> </a:t>
            </a:r>
            <a:endParaRPr lang="es-ES" dirty="0"/>
          </a:p>
          <a:p>
            <a:r>
              <a:rPr lang="es-ES" b="1" dirty="0">
                <a:hlinkClick r:id="rId2"/>
              </a:rPr>
              <a:t>http://www.eea.europa.eu/themes/sustainability-transitions/urban-environment/urban-green-infrastructure/urban-green-infrastructure-1</a:t>
            </a:r>
            <a:endParaRPr lang="es-ES" dirty="0"/>
          </a:p>
          <a:p>
            <a:pPr algn="just"/>
            <a:endParaRPr lang="es-ES" dirty="0"/>
          </a:p>
        </p:txBody>
      </p:sp>
      <p:pic>
        <p:nvPicPr>
          <p:cNvPr id="1026" name="Picture 2" descr="S6001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11 Imagen" descr="pdflogo-en.png"/>
          <p:cNvPicPr>
            <a:picLocks noChangeAspect="1"/>
          </p:cNvPicPr>
          <p:nvPr/>
        </p:nvPicPr>
        <p:blipFill>
          <a:blip r:embed="rId9"/>
          <a:stretch>
            <a:fillRect/>
          </a:stretch>
        </p:blipFill>
        <p:spPr>
          <a:xfrm>
            <a:off x="884632" y="4908177"/>
            <a:ext cx="5530497" cy="1129554"/>
          </a:xfrm>
          <a:prstGeom prst="rect">
            <a:avLst/>
          </a:prstGeom>
        </p:spPr>
      </p:pic>
      <p:pic>
        <p:nvPicPr>
          <p:cNvPr id="44035" name="Picture 3"/>
          <p:cNvPicPr>
            <a:picLocks noChangeAspect="1" noChangeArrowheads="1"/>
          </p:cNvPicPr>
          <p:nvPr/>
        </p:nvPicPr>
        <p:blipFill>
          <a:blip r:embed="rId10"/>
          <a:srcRect/>
          <a:stretch>
            <a:fillRect/>
          </a:stretch>
        </p:blipFill>
        <p:spPr bwMode="auto">
          <a:xfrm>
            <a:off x="6890495" y="2954792"/>
            <a:ext cx="4552579" cy="3177067"/>
          </a:xfrm>
          <a:prstGeom prst="rect">
            <a:avLst/>
          </a:prstGeom>
          <a:noFill/>
          <a:ln w="9525">
            <a:noFill/>
            <a:miter lim="800000"/>
            <a:headEnd/>
            <a:tailEnd/>
          </a:ln>
          <a:effectLst/>
        </p:spPr>
      </p:pic>
      <p:sp>
        <p:nvSpPr>
          <p:cNvPr id="14" name="13 CuadroTexto"/>
          <p:cNvSpPr txBox="1"/>
          <p:nvPr/>
        </p:nvSpPr>
        <p:spPr>
          <a:xfrm>
            <a:off x="699246" y="2823879"/>
            <a:ext cx="6064625" cy="2646878"/>
          </a:xfrm>
          <a:prstGeom prst="rect">
            <a:avLst/>
          </a:prstGeom>
          <a:noFill/>
        </p:spPr>
        <p:txBody>
          <a:bodyPr wrap="square" rtlCol="0">
            <a:spAutoFit/>
          </a:bodyPr>
          <a:lstStyle/>
          <a:p>
            <a:r>
              <a:rPr lang="es-ES" sz="2400" dirty="0"/>
              <a:t>La gestión de las zonas verdes en Alcalá de Henares, ha tenido el reconocimiento de la Agencia Europea del Medio Ambiente, que la ha incluido dentro del grupo de ciudades verdes europeas (hay 113 en toda Europa):</a:t>
            </a:r>
          </a:p>
          <a:p>
            <a:endParaRPr lang="es-ES" sz="2800" dirty="0"/>
          </a:p>
          <a:p>
            <a:endParaRPr lang="es-ES" dirty="0"/>
          </a:p>
        </p:txBody>
      </p:sp>
    </p:spTree>
    <p:extLst>
      <p:ext uri="{BB962C8B-B14F-4D97-AF65-F5344CB8AC3E}">
        <p14:creationId xmlns:p14="http://schemas.microsoft.com/office/powerpoint/2010/main" val="1759795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95222" y="1882204"/>
            <a:ext cx="9144000" cy="2387600"/>
          </a:xfrm>
        </p:spPr>
        <p:txBody>
          <a:bodyPr>
            <a:normAutofit fontScale="90000"/>
          </a:bodyPr>
          <a:lstStyle/>
          <a:p>
            <a:r>
              <a:rPr lang="es-ES" dirty="0">
                <a:solidFill>
                  <a:schemeClr val="accent6">
                    <a:lumMod val="50000"/>
                  </a:schemeClr>
                </a:solidFill>
              </a:rPr>
              <a:t>LAS HOJAS BAILAN…MIENTRAS, EL MUNDO RESPIRA</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50638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8374" y="1867801"/>
            <a:ext cx="9144000" cy="2387600"/>
          </a:xfrm>
        </p:spPr>
        <p:txBody>
          <a:bodyPr/>
          <a:lstStyle/>
          <a:p>
            <a:r>
              <a:rPr lang="es-ES" dirty="0">
                <a:solidFill>
                  <a:schemeClr val="accent6">
                    <a:lumMod val="50000"/>
                  </a:schemeClr>
                </a:solidFill>
              </a:rPr>
              <a:t>GRACIAS POR LA ATENCIÓN</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5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276061" y="3182587"/>
            <a:ext cx="11643359" cy="2683823"/>
          </a:xfrm>
        </p:spPr>
        <p:txBody>
          <a:bodyPr>
            <a:normAutofit/>
          </a:bodyPr>
          <a:lstStyle/>
          <a:p>
            <a:pPr marL="342900" indent="-342900" algn="just">
              <a:buFontTx/>
              <a:buChar char="-"/>
            </a:pPr>
            <a:r>
              <a:rPr lang="es-ES" sz="3500" dirty="0"/>
              <a:t>Las urbes griegas contaban con la presencia de plátanos y chopos. </a:t>
            </a:r>
          </a:p>
          <a:p>
            <a:pPr marL="342900" indent="-342900" algn="just">
              <a:buFontTx/>
              <a:buChar char="-"/>
            </a:pPr>
            <a:r>
              <a:rPr lang="es-ES" sz="3500" dirty="0"/>
              <a:t>En los jardines islámicos e hispanoárabes utilizan la higuera y los plátanos para sombrear y refrescar el ambiente.</a:t>
            </a:r>
          </a:p>
          <a:p>
            <a:pPr algn="just"/>
            <a:endParaRPr lang="es-ES" dirty="0"/>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3033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239484" y="2865120"/>
            <a:ext cx="11440451" cy="3992880"/>
          </a:xfrm>
        </p:spPr>
        <p:txBody>
          <a:bodyPr>
            <a:normAutofit/>
          </a:bodyPr>
          <a:lstStyle/>
          <a:p>
            <a:pPr algn="just"/>
            <a:r>
              <a:rPr lang="es-ES" sz="3200" dirty="0"/>
              <a:t>La Ciudad de </a:t>
            </a:r>
            <a:r>
              <a:rPr lang="es-ES" sz="3200" b="1" dirty="0"/>
              <a:t>Alcalá de Henares </a:t>
            </a:r>
            <a:r>
              <a:rPr lang="es-ES" sz="3200" dirty="0"/>
              <a:t>cuenta actualmente con una población de </a:t>
            </a:r>
            <a:r>
              <a:rPr lang="es-ES" sz="3200" b="1" dirty="0"/>
              <a:t>arbolado urbano </a:t>
            </a:r>
            <a:r>
              <a:rPr lang="es-ES" sz="3200" dirty="0"/>
              <a:t>de más de </a:t>
            </a:r>
            <a:r>
              <a:rPr lang="es-ES" sz="3200" b="1" dirty="0"/>
              <a:t>60.000 ejemplares</a:t>
            </a:r>
            <a:r>
              <a:rPr lang="es-ES" sz="3200" dirty="0"/>
              <a:t>, a los que hay que añadir el arbolado de los espacios forestales y de zonas de ribera.</a:t>
            </a:r>
          </a:p>
          <a:p>
            <a:pPr algn="just"/>
            <a:r>
              <a:rPr lang="es-ES" sz="3200" dirty="0"/>
              <a:t>Es por ello, que nuestros esfuerzos han de dirigirse a preservar este patrimonio natural tan importante, y conseguir que se perpetúe en el tiempo de forma estable y sostenible.</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530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434557" y="2828544"/>
            <a:ext cx="11326368" cy="4175760"/>
          </a:xfrm>
        </p:spPr>
        <p:txBody>
          <a:bodyPr>
            <a:normAutofit/>
          </a:bodyPr>
          <a:lstStyle/>
          <a:p>
            <a:pPr algn="just"/>
            <a:r>
              <a:rPr lang="es-ES" sz="3200" dirty="0"/>
              <a:t>Para alcanzar el objetivo de la </a:t>
            </a:r>
            <a:r>
              <a:rPr lang="es-ES" sz="3200" b="1" dirty="0"/>
              <a:t>preservación</a:t>
            </a:r>
            <a:r>
              <a:rPr lang="es-ES" sz="3200" dirty="0"/>
              <a:t>, es imprescindible que los distintos </a:t>
            </a:r>
            <a:r>
              <a:rPr lang="es-ES" sz="3200" b="1" dirty="0"/>
              <a:t>agentes sociales implicados</a:t>
            </a:r>
            <a:r>
              <a:rPr lang="es-ES" sz="3200" dirty="0"/>
              <a:t>, (ciudadanía, asociaciones, entidades y colectivos, gestores y administraciones), trabajen </a:t>
            </a:r>
            <a:r>
              <a:rPr lang="es-ES" sz="3200" b="1" dirty="0"/>
              <a:t>coordinadamente</a:t>
            </a:r>
            <a:r>
              <a:rPr lang="es-ES" sz="3200" dirty="0"/>
              <a:t> y caminen en la misma dirección hacia la consecución de dicho objetivo, y en este sentido deben ser conscientes de los siguientes valores y aportaciones del arbolado a la ciudad y a la ciudadanía:</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06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83" y="1556427"/>
            <a:ext cx="12188517" cy="918549"/>
          </a:xfrm>
        </p:spPr>
        <p:txBody>
          <a:bodyPr>
            <a:normAutofit/>
          </a:bodyPr>
          <a:lstStyle/>
          <a:p>
            <a:r>
              <a:rPr lang="es-ES" sz="4800" b="1" dirty="0">
                <a:solidFill>
                  <a:schemeClr val="accent6">
                    <a:lumMod val="50000"/>
                  </a:schemeClr>
                </a:solidFill>
              </a:rPr>
              <a:t>EL VALOR DE LOS ÁRBOLES</a:t>
            </a:r>
            <a:endParaRPr lang="es-ES" sz="4800" dirty="0">
              <a:solidFill>
                <a:schemeClr val="accent6">
                  <a:lumMod val="50000"/>
                </a:schemeClr>
              </a:solidFill>
            </a:endParaRPr>
          </a:p>
        </p:txBody>
      </p:sp>
      <p:sp>
        <p:nvSpPr>
          <p:cNvPr id="3" name="Subtítulo 2"/>
          <p:cNvSpPr>
            <a:spLocks noGrp="1"/>
          </p:cNvSpPr>
          <p:nvPr>
            <p:ph type="subTitle" idx="1"/>
          </p:nvPr>
        </p:nvSpPr>
        <p:spPr>
          <a:xfrm>
            <a:off x="1283167" y="2490785"/>
            <a:ext cx="9239003" cy="4779264"/>
          </a:xfrm>
        </p:spPr>
        <p:txBody>
          <a:bodyPr numCol="1">
            <a:normAutofit fontScale="25000" lnSpcReduction="20000"/>
          </a:bodyPr>
          <a:lstStyle/>
          <a:p>
            <a:r>
              <a:rPr lang="es-ES" sz="12800" b="1" dirty="0"/>
              <a:t>Beneficios ambientales:</a:t>
            </a:r>
          </a:p>
          <a:p>
            <a:r>
              <a:rPr lang="es-ES" sz="11200" b="1" dirty="0"/>
              <a:t> </a:t>
            </a:r>
            <a:endParaRPr lang="es-ES" sz="11200" dirty="0"/>
          </a:p>
          <a:p>
            <a:pPr algn="just">
              <a:lnSpc>
                <a:spcPct val="110000"/>
              </a:lnSpc>
            </a:pPr>
            <a:r>
              <a:rPr lang="es-ES" sz="11200" dirty="0"/>
              <a:t>- </a:t>
            </a:r>
            <a:r>
              <a:rPr lang="es-ES" sz="11200" dirty="0">
                <a:sym typeface="Symbol" panose="05050102010706020507" pitchFamily="18" charset="2"/>
              </a:rPr>
              <a:t>Disminuye </a:t>
            </a:r>
            <a:r>
              <a:rPr lang="es-ES" sz="11200" dirty="0"/>
              <a:t>la temperatura. </a:t>
            </a:r>
          </a:p>
          <a:p>
            <a:pPr algn="just">
              <a:lnSpc>
                <a:spcPct val="110000"/>
              </a:lnSpc>
            </a:pPr>
            <a:r>
              <a:rPr lang="es-ES" sz="11200" dirty="0">
                <a:sym typeface="Symbol" panose="05050102010706020507" pitchFamily="18" charset="2"/>
              </a:rPr>
              <a:t>- Aumenta </a:t>
            </a:r>
            <a:r>
              <a:rPr lang="es-ES" sz="11200" dirty="0"/>
              <a:t>la humedad ambiental y retiene el agua de lluvia.</a:t>
            </a:r>
          </a:p>
          <a:p>
            <a:pPr algn="just">
              <a:lnSpc>
                <a:spcPct val="110000"/>
              </a:lnSpc>
            </a:pPr>
            <a:r>
              <a:rPr lang="es-ES" sz="11200" dirty="0"/>
              <a:t>- </a:t>
            </a:r>
            <a:r>
              <a:rPr lang="es-ES" sz="11200" dirty="0">
                <a:sym typeface="Symbol" panose="05050102010706020507" pitchFamily="18" charset="2"/>
              </a:rPr>
              <a:t>Disminuye</a:t>
            </a:r>
            <a:r>
              <a:rPr lang="es-ES" sz="11200" dirty="0"/>
              <a:t>, desvía y filtra el viento.</a:t>
            </a:r>
          </a:p>
          <a:p>
            <a:pPr algn="just">
              <a:lnSpc>
                <a:spcPct val="110000"/>
              </a:lnSpc>
            </a:pPr>
            <a:r>
              <a:rPr lang="es-ES" sz="11200" dirty="0"/>
              <a:t>- </a:t>
            </a:r>
            <a:r>
              <a:rPr lang="es-ES" sz="11200" dirty="0">
                <a:sym typeface="Symbol" panose="05050102010706020507" pitchFamily="18" charset="2"/>
              </a:rPr>
              <a:t>Disminuye</a:t>
            </a:r>
            <a:r>
              <a:rPr lang="es-ES" sz="11200" dirty="0"/>
              <a:t> el ruido ambiental. </a:t>
            </a:r>
          </a:p>
          <a:p>
            <a:pPr algn="just">
              <a:lnSpc>
                <a:spcPct val="110000"/>
              </a:lnSpc>
            </a:pPr>
            <a:r>
              <a:rPr lang="es-ES" sz="11200" dirty="0">
                <a:sym typeface="Symbol" panose="05050102010706020507" pitchFamily="18" charset="2"/>
              </a:rPr>
              <a:t>- Disminuye</a:t>
            </a:r>
            <a:r>
              <a:rPr lang="es-ES" sz="11200" dirty="0"/>
              <a:t> la erosión del terreno. </a:t>
            </a:r>
          </a:p>
          <a:p>
            <a:pPr algn="just">
              <a:lnSpc>
                <a:spcPct val="110000"/>
              </a:lnSpc>
            </a:pPr>
            <a:r>
              <a:rPr lang="es-ES" sz="11200" dirty="0"/>
              <a:t>- </a:t>
            </a:r>
            <a:r>
              <a:rPr lang="es-ES" sz="11200" dirty="0">
                <a:sym typeface="Symbol" panose="05050102010706020507" pitchFamily="18" charset="2"/>
              </a:rPr>
              <a:t>Disminuye </a:t>
            </a:r>
            <a:r>
              <a:rPr lang="es-ES" sz="11200" dirty="0"/>
              <a:t>la pérdida de agua de lluvia por escorrentía. </a:t>
            </a:r>
          </a:p>
          <a:p>
            <a:pPr algn="just"/>
            <a:endParaRPr lang="es-ES" sz="7000" dirty="0"/>
          </a:p>
          <a:p>
            <a:pPr algn="just"/>
            <a:endParaRPr lang="es-ES" sz="7000" dirty="0"/>
          </a:p>
          <a:p>
            <a:pPr algn="just"/>
            <a:endParaRPr lang="es-ES" sz="7000" dirty="0"/>
          </a:p>
          <a:p>
            <a:pPr algn="just"/>
            <a:endParaRPr lang="es-ES" sz="2500" dirty="0"/>
          </a:p>
          <a:p>
            <a:pPr algn="just"/>
            <a:r>
              <a:rPr lang="es-ES" sz="7000" dirty="0"/>
              <a:t>- </a:t>
            </a:r>
          </a:p>
        </p:txBody>
      </p:sp>
      <p:pic>
        <p:nvPicPr>
          <p:cNvPr id="1026" name="Picture 2" descr="S6001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4377" y="1308"/>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6001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996" y="0"/>
            <a:ext cx="2044772" cy="15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6001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55" y="0"/>
            <a:ext cx="2051741" cy="15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5232"/>
            <a:ext cx="2051741" cy="1538806"/>
          </a:xfrm>
          <a:prstGeom prst="rect">
            <a:avLst/>
          </a:prstGeom>
        </p:spPr>
      </p:pic>
      <p:pic>
        <p:nvPicPr>
          <p:cNvPr id="1029" name="Picture 5" descr="S60011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 y="-21041"/>
            <a:ext cx="2063420" cy="15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60012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3744" y="-5232"/>
            <a:ext cx="2048256" cy="153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3483" y="1535386"/>
            <a:ext cx="1218851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1386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3235</Words>
  <Application>Microsoft Office PowerPoint</Application>
  <PresentationFormat>Panorámica</PresentationFormat>
  <Paragraphs>286</Paragraphs>
  <Slides>57</Slides>
  <Notes>3</Notes>
  <HiddenSlides>1</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63" baseType="lpstr">
      <vt:lpstr>Arial</vt:lpstr>
      <vt:lpstr>Calibri</vt:lpstr>
      <vt:lpstr>Calibri Light</vt:lpstr>
      <vt:lpstr>Symbol</vt:lpstr>
      <vt:lpstr>Tema de Office</vt:lpstr>
      <vt:lpstr>Chart</vt:lpstr>
      <vt:lpstr>LA GESTIÓN DEL ARBOLADO EN ALCALÁ DE HENARES</vt:lpstr>
      <vt:lpstr>“Si supiera que el mundo se acaba mañana, yo hoy todavia, plantaría un árbol”  Martin Luther King</vt:lpstr>
      <vt:lpstr> “Cuando plantamos árboles, plantamos semillas para la paz y la esperanza”.  (Wangari Maathai, primera mujer africana en recibir el Premio Nobel de la Paz) </vt:lpstr>
      <vt:lpstr>EL VALOR DE LOS ÁRBOLES</vt:lpstr>
      <vt:lpstr>EL VALOR DE LOS ÁRBOLES</vt:lpstr>
      <vt:lpstr>EL VALOR DE LOS ÁRBOLES</vt:lpstr>
      <vt:lpstr>EL VALOR DE LOS ÁRBOLES</vt:lpstr>
      <vt:lpstr>EL VALOR DE LOS ÁRBOLES</vt:lpstr>
      <vt:lpstr>EL VALOR DE LOS ÁRBOLES</vt:lpstr>
      <vt:lpstr>EL VALOR DE LOS ÁRBOLES</vt:lpstr>
      <vt:lpstr>EL VALOR DE LOS ÁRBOLES</vt:lpstr>
      <vt:lpstr>EL VALOR DE LOS ÁRBOLES</vt:lpstr>
      <vt:lpstr>EL VALOR DE LOS ÁRBOLES</vt:lpstr>
      <vt:lpstr>EL VALOR DE LOS ÁRBOLES</vt:lpstr>
      <vt:lpstr>Importancia de los árboles en Alcalá</vt:lpstr>
      <vt:lpstr>Importancia de los árboles en Alcalá</vt:lpstr>
      <vt:lpstr>Objetivos del sistema de gestión de arbolado</vt:lpstr>
      <vt:lpstr>Acuerdos de gobierno</vt:lpstr>
      <vt:lpstr>Acuerdos de gobierno</vt:lpstr>
      <vt:lpstr>Acuerdos de gobierno</vt:lpstr>
      <vt:lpstr>Mapa ambiental</vt:lpstr>
      <vt:lpstr>Mapa ambiental</vt:lpstr>
      <vt:lpstr>Inventario </vt:lpstr>
      <vt:lpstr>Inventario Arbolado (zonas verdes + viario)</vt:lpstr>
      <vt:lpstr>Inventario Arbolado Viario</vt:lpstr>
      <vt:lpstr>Inventario Arbolado Viario</vt:lpstr>
      <vt:lpstr>Inventario Arbolado Viario</vt:lpstr>
      <vt:lpstr>Inventario Arbolado Viario</vt:lpstr>
      <vt:lpstr>Inventario Arbolado Viario</vt:lpstr>
      <vt:lpstr>Gestión del arbolado</vt:lpstr>
      <vt:lpstr>Gestión del arbolado</vt:lpstr>
      <vt:lpstr>Gestión del arbolado</vt:lpstr>
      <vt:lpstr>Gestión del arbolado</vt:lpstr>
      <vt:lpstr>Gestión del arbolado</vt:lpstr>
      <vt:lpstr>Apeos y reposiciones</vt:lpstr>
      <vt:lpstr>Apeos y reposiciones</vt:lpstr>
      <vt:lpstr>Número de apeos</vt:lpstr>
      <vt:lpstr>Número de reposiciones</vt:lpstr>
      <vt:lpstr>Comparativa plantaciones frente apeos</vt:lpstr>
      <vt:lpstr>Alcorques vacíos por distritos</vt:lpstr>
      <vt:lpstr>Alcorques vacíos por distritos</vt:lpstr>
      <vt:lpstr>Por qué hay alcorques vacíos</vt:lpstr>
      <vt:lpstr>Nuevas plantaciones</vt:lpstr>
      <vt:lpstr>Nuevas plantaciones</vt:lpstr>
      <vt:lpstr>Nuevas plantaciones</vt:lpstr>
      <vt:lpstr>Nuevas plantaciones</vt:lpstr>
      <vt:lpstr>Nuevas plantaciones</vt:lpstr>
      <vt:lpstr>Nuevas plantaciones</vt:lpstr>
      <vt:lpstr>Nuevas plantaciones</vt:lpstr>
      <vt:lpstr>Nuevas plantaciones</vt:lpstr>
      <vt:lpstr>Árboles de interés local de Alcalá</vt:lpstr>
      <vt:lpstr>Plan de Educación Ambiental</vt:lpstr>
      <vt:lpstr>Plan de Educación Ambiental</vt:lpstr>
      <vt:lpstr>Información y participación ciudadana</vt:lpstr>
      <vt:lpstr>Alcalá de Henares incluida en el grupo de ciudades verdes europeas</vt:lpstr>
      <vt:lpstr>LAS HOJAS BAILAN…MIENTRAS, EL MUNDO RESPIRA</vt:lpstr>
      <vt:lpstr>GRACIAS POR LA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GESTIÓN DEL ARBOLADO ALCALÁ DE HENARES</dc:title>
  <dc:creator>Eva Maria Breton Ramos</dc:creator>
  <cp:lastModifiedBy>Montse de Miguel</cp:lastModifiedBy>
  <cp:revision>147</cp:revision>
  <cp:lastPrinted>2018-02-08T07:59:39Z</cp:lastPrinted>
  <dcterms:created xsi:type="dcterms:W3CDTF">2017-10-27T08:18:13Z</dcterms:created>
  <dcterms:modified xsi:type="dcterms:W3CDTF">2019-05-07T07:12:23Z</dcterms:modified>
</cp:coreProperties>
</file>